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1" r:id="rId2"/>
    <p:sldId id="302" r:id="rId3"/>
    <p:sldId id="296" r:id="rId4"/>
    <p:sldId id="297" r:id="rId5"/>
    <p:sldId id="303" r:id="rId6"/>
    <p:sldId id="324" r:id="rId7"/>
    <p:sldId id="298" r:id="rId8"/>
    <p:sldId id="304" r:id="rId9"/>
    <p:sldId id="305" r:id="rId10"/>
    <p:sldId id="306" r:id="rId11"/>
    <p:sldId id="325" r:id="rId12"/>
    <p:sldId id="299" r:id="rId13"/>
    <p:sldId id="307" r:id="rId14"/>
    <p:sldId id="312" r:id="rId15"/>
    <p:sldId id="313" r:id="rId16"/>
    <p:sldId id="314" r:id="rId17"/>
    <p:sldId id="309" r:id="rId18"/>
    <p:sldId id="308" r:id="rId19"/>
    <p:sldId id="300" r:id="rId20"/>
    <p:sldId id="318" r:id="rId21"/>
    <p:sldId id="319" r:id="rId22"/>
    <p:sldId id="323" r:id="rId23"/>
    <p:sldId id="320" r:id="rId24"/>
    <p:sldId id="321" r:id="rId25"/>
    <p:sldId id="322" r:id="rId26"/>
    <p:sldId id="301" r:id="rId27"/>
    <p:sldId id="269" r:id="rId28"/>
    <p:sldId id="316" r:id="rId29"/>
    <p:sldId id="317" r:id="rId30"/>
    <p:sldId id="315" r:id="rId31"/>
    <p:sldId id="29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guide id="8" orient="horz" pos="12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C47"/>
    <a:srgbClr val="FFFFFF"/>
    <a:srgbClr val="A42036"/>
    <a:srgbClr val="CAC8C8"/>
    <a:srgbClr val="EE2445"/>
    <a:srgbClr val="366B93"/>
    <a:srgbClr val="C45D6B"/>
    <a:srgbClr val="34733A"/>
    <a:srgbClr val="757A88"/>
    <a:srgbClr val="D61A4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4" autoAdjust="0"/>
    <p:restoredTop sz="95470" autoAdjust="0"/>
  </p:normalViewPr>
  <p:slideViewPr>
    <p:cSldViewPr snapToGrid="0" snapToObjects="1">
      <p:cViewPr>
        <p:scale>
          <a:sx n="95" d="100"/>
          <a:sy n="95" d="100"/>
        </p:scale>
        <p:origin x="1784" y="144"/>
      </p:cViewPr>
      <p:guideLst>
        <p:guide pos="5534"/>
        <p:guide orient="horz" pos="3922"/>
        <p:guide pos="216"/>
        <p:guide orient="horz" pos="1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20</a:t>
            </a:fld>
            <a:endParaRPr lang="en-US"/>
          </a:p>
        </p:txBody>
      </p:sp>
    </p:spTree>
    <p:extLst>
      <p:ext uri="{BB962C8B-B14F-4D97-AF65-F5344CB8AC3E}">
        <p14:creationId xmlns:p14="http://schemas.microsoft.com/office/powerpoint/2010/main" val="9014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timing>
    <p:tnLst>
      <p:par>
        <p:cTn id="1" dur="indefinite" restart="never" nodeType="tmRoot"/>
      </p:par>
    </p:tnLst>
  </p:timing>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tiff"/><Relationship Id="rId9" Type="http://schemas.openxmlformats.org/officeDocument/2006/relationships/image" Target="../media/image21.tiff"/><Relationship Id="rId10"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31.tiff"/><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tiff"/><Relationship Id="rId7" Type="http://schemas.openxmlformats.org/officeDocument/2006/relationships/image" Target="../media/image36.tiff"/><Relationship Id="rId8" Type="http://schemas.openxmlformats.org/officeDocument/2006/relationships/image" Target="../media/image37.tiff"/><Relationship Id="rId9" Type="http://schemas.openxmlformats.org/officeDocument/2006/relationships/image" Target="../media/image38.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smtClean="0"/>
              <a:t/>
            </a:r>
            <a:br>
              <a:rPr lang="en-US" sz="3000" cap="none" dirty="0" smtClean="0"/>
            </a:br>
            <a:r>
              <a:rPr lang="en-US" sz="3000" cap="none" dirty="0" smtClean="0"/>
              <a:t>Investment Strategies to Mitigate Sequence of Return Risk</a:t>
            </a:r>
            <a:r>
              <a:rPr lang="en-US" sz="3600" cap="none" dirty="0" smtClean="0"/>
              <a:t/>
            </a:r>
            <a:br>
              <a:rPr lang="en-US" sz="3600" cap="none" dirty="0" smtClean="0"/>
            </a:br>
            <a:r>
              <a:rPr lang="en-US" sz="3200" cap="none" dirty="0" smtClean="0"/>
              <a:t/>
            </a:r>
            <a:br>
              <a:rPr lang="en-US" sz="3200" cap="none" dirty="0" smtClean="0"/>
            </a:br>
            <a:r>
              <a:rPr lang="en-US" sz="2000" cap="none" dirty="0" smtClean="0"/>
              <a:t>Sponsor: T. Rowe Price</a:t>
            </a:r>
            <a:br>
              <a:rPr lang="en-US" sz="2000" cap="none" dirty="0" smtClean="0"/>
            </a:br>
            <a:r>
              <a:rPr lang="en-US" sz="2400" cap="none" dirty="0" smtClean="0"/>
              <a:t/>
            </a:r>
            <a:br>
              <a:rPr lang="en-US" sz="2400" cap="none" dirty="0" smtClean="0"/>
            </a:br>
            <a:r>
              <a:rPr lang="en-US" sz="2400" cap="none" dirty="0" smtClean="0"/>
              <a:t/>
            </a:r>
            <a:br>
              <a:rPr lang="en-US" sz="2400" cap="none" dirty="0" smtClean="0"/>
            </a:br>
            <a:r>
              <a:rPr lang="en-US" sz="3600" dirty="0" smtClean="0"/>
              <a:t/>
            </a:r>
            <a:br>
              <a:rPr lang="en-US" sz="3600" dirty="0" smtClean="0"/>
            </a:br>
            <a:r>
              <a:rPr lang="en-US" sz="1400" cap="none" dirty="0"/>
              <a:t>November 29th, 2018</a:t>
            </a:r>
            <a:br>
              <a:rPr lang="en-US" sz="1400" cap="none" dirty="0"/>
            </a:br>
            <a:r>
              <a:rPr lang="en-US" sz="1400" cap="none" dirty="0" smtClean="0"/>
              <a:t>Massachusetts </a:t>
            </a:r>
            <a:r>
              <a:rPr lang="en-US" sz="1400" cap="none" dirty="0"/>
              <a:t>Institute of </a:t>
            </a:r>
            <a:r>
              <a:rPr lang="en-US" sz="1400" cap="none" dirty="0" smtClean="0"/>
              <a:t>Technology</a:t>
            </a:r>
            <a:endParaRPr lang="en-US" sz="1400" cap="none" dirty="0"/>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smtClean="0"/>
              <a:t>Chen Fan, Ellie Liu</a:t>
            </a:r>
            <a:r>
              <a:rPr lang="en-US" sz="1400" smtClean="0"/>
              <a:t>, Haocheng </a:t>
            </a:r>
            <a:r>
              <a:rPr lang="en-US" sz="1400" dirty="0" smtClean="0"/>
              <a:t>Tang, Jonathan Martinez, Rachel Chen, Viktor Hermann</a:t>
            </a:r>
          </a:p>
          <a:p>
            <a:endParaRPr lang="en-US" dirty="0" smtClean="0"/>
          </a:p>
          <a:p>
            <a:endParaRPr lang="en-US" dirty="0" smtClean="0"/>
          </a:p>
          <a:p>
            <a:endParaRPr lang="en-US" dirty="0"/>
          </a:p>
        </p:txBody>
      </p:sp>
    </p:spTree>
    <p:extLst>
      <p:ext uri="{BB962C8B-B14F-4D97-AF65-F5344CB8AC3E}">
        <p14:creationId xmlns:p14="http://schemas.microsoft.com/office/powerpoint/2010/main" val="2188248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dirty="0" smtClean="0"/>
              <a:t>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r>
                <a:rPr lang="de-DE" sz="1600" dirty="0" err="1" smtClean="0">
                  <a:solidFill>
                    <a:srgbClr val="323C47"/>
                  </a:solidFill>
                  <a:latin typeface="Arial" charset="0"/>
                </a:rPr>
                <a:t>represents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portion</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smtClean="0">
                  <a:solidFill>
                    <a:srgbClr val="323C47"/>
                  </a:solidFill>
                  <a:latin typeface="Arial" charset="0"/>
                </a:rPr>
                <a:t> </a:t>
              </a:r>
              <a:r>
                <a:rPr lang="de-DE" sz="1600" dirty="0" err="1" smtClean="0">
                  <a:solidFill>
                    <a:srgbClr val="323C47"/>
                  </a:solidFill>
                  <a:latin typeface="Arial" charset="0"/>
                </a:rPr>
                <a:t>which</a:t>
              </a:r>
              <a:r>
                <a:rPr lang="de-DE" sz="1600" dirty="0" smtClean="0">
                  <a:solidFill>
                    <a:srgbClr val="323C47"/>
                  </a:solidFill>
                  <a:latin typeface="Arial" charset="0"/>
                </a:rPr>
                <a:t> will </a:t>
              </a:r>
              <a:r>
                <a:rPr lang="de-DE" sz="1600" dirty="0" err="1" smtClean="0">
                  <a:solidFill>
                    <a:srgbClr val="323C47"/>
                  </a:solidFill>
                  <a:latin typeface="Arial" charset="0"/>
                </a:rPr>
                <a:t>can</a:t>
              </a:r>
              <a:r>
                <a:rPr lang="de-DE" sz="1600" dirty="0" smtClean="0">
                  <a:solidFill>
                    <a:srgbClr val="323C47"/>
                  </a:solidFill>
                  <a:latin typeface="Arial" charset="0"/>
                </a:rPr>
                <a:t> </a:t>
              </a:r>
              <a:r>
                <a:rPr lang="de-DE" sz="1600" dirty="0" err="1" smtClean="0">
                  <a:solidFill>
                    <a:srgbClr val="323C47"/>
                  </a:solidFill>
                  <a:latin typeface="Arial" charset="0"/>
                </a:rPr>
                <a:t>be</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investment</a:t>
              </a:r>
              <a:r>
                <a:rPr lang="de-DE" sz="1600" dirty="0" smtClean="0">
                  <a:solidFill>
                    <a:srgbClr val="323C47"/>
                  </a:solidFill>
                  <a:latin typeface="Arial" charset="0"/>
                </a:rPr>
                <a:t> </a:t>
              </a:r>
              <a:r>
                <a:rPr lang="de-DE" sz="1600" dirty="0" err="1" smtClean="0">
                  <a:solidFill>
                    <a:srgbClr val="323C47"/>
                  </a:solidFill>
                  <a:latin typeface="Arial" charset="0"/>
                </a:rPr>
                <a:t>strategy</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13" name="TextBox 12"/>
          <p:cNvSpPr txBox="1"/>
          <p:nvPr/>
        </p:nvSpPr>
        <p:spPr>
          <a:xfrm>
            <a:off x="342900" y="3273214"/>
            <a:ext cx="8442325" cy="584775"/>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smtClean="0">
                <a:solidFill>
                  <a:srgbClr val="323C47"/>
                </a:solidFill>
                <a:latin typeface="Arial" charset="0"/>
              </a:rPr>
              <a:t>Y</a:t>
            </a:r>
            <a:r>
              <a:rPr lang="de-DE" sz="1600" i="1" baseline="-25000" dirty="0" smtClean="0">
                <a:solidFill>
                  <a:srgbClr val="323C47"/>
                </a:solidFill>
                <a:latin typeface="Arial" charset="0"/>
              </a:rPr>
              <a:t>i</a:t>
            </a:r>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a:t>
            </a:r>
            <a:r>
              <a:rPr lang="de-DE" sz="1600" dirty="0" err="1" smtClean="0">
                <a:solidFill>
                  <a:srgbClr val="323C47"/>
                </a:solidFill>
                <a:latin typeface="Arial" charset="0"/>
              </a:rPr>
              <a:t>covered</a:t>
            </a:r>
            <a:r>
              <a:rPr lang="de-DE" sz="1600" dirty="0" smtClean="0">
                <a:solidFill>
                  <a:srgbClr val="323C47"/>
                </a:solidFill>
                <a:latin typeface="Arial" charset="0"/>
              </a:rPr>
              <a:t> </a:t>
            </a:r>
            <a:r>
              <a:rPr lang="de-DE" sz="1600" dirty="0" err="1" smtClean="0">
                <a:solidFill>
                  <a:srgbClr val="323C47"/>
                </a:solidFill>
                <a:latin typeface="Arial" charset="0"/>
              </a:rPr>
              <a:t>by</a:t>
            </a:r>
            <a:r>
              <a:rPr lang="de-DE" sz="1600" dirty="0" smtClean="0">
                <a:solidFill>
                  <a:srgbClr val="323C47"/>
                </a:solidFill>
                <a:latin typeface="Arial" charset="0"/>
              </a:rPr>
              <a:t> </a:t>
            </a:r>
            <a:r>
              <a:rPr lang="de-DE" sz="1600" dirty="0" err="1" smtClean="0">
                <a:solidFill>
                  <a:srgbClr val="323C47"/>
                </a:solidFill>
                <a:latin typeface="Arial" charset="0"/>
              </a:rPr>
              <a:t>retirement</a:t>
            </a:r>
            <a:r>
              <a:rPr lang="de-DE" sz="1600" dirty="0" smtClean="0">
                <a:solidFill>
                  <a:srgbClr val="323C47"/>
                </a:solidFill>
                <a:latin typeface="Arial" charset="0"/>
              </a:rPr>
              <a:t> plan </a:t>
            </a:r>
            <a:r>
              <a:rPr lang="de-DE" sz="1600" dirty="0" err="1" smtClean="0">
                <a:solidFill>
                  <a:srgbClr val="323C47"/>
                </a:solidFill>
                <a:latin typeface="Arial" charset="0"/>
              </a:rPr>
              <a:t>and</a:t>
            </a:r>
            <a:r>
              <a:rPr lang="de-DE" sz="1600" dirty="0" smtClean="0">
                <a:solidFill>
                  <a:srgbClr val="323C47"/>
                </a:solidFill>
                <a:latin typeface="Arial" charset="0"/>
              </a:rPr>
              <a:t> </a:t>
            </a:r>
            <a:r>
              <a:rPr lang="de-DE" sz="1600" i="1" dirty="0" smtClean="0">
                <a:solidFill>
                  <a:srgbClr val="323C47"/>
                </a:solidFill>
                <a:latin typeface="Arial" charset="0"/>
              </a:rPr>
              <a:t>L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years</a:t>
            </a:r>
            <a:r>
              <a:rPr lang="de-DE" sz="1600" dirty="0" smtClean="0">
                <a:solidFill>
                  <a:srgbClr val="323C47"/>
                </a:solidFill>
                <a:latin typeface="Arial" charset="0"/>
              </a:rPr>
              <a:t> in </a:t>
            </a:r>
            <a:r>
              <a:rPr lang="de-DE" sz="1600" dirty="0" err="1" smtClean="0">
                <a:solidFill>
                  <a:srgbClr val="323C47"/>
                </a:solidFill>
                <a:latin typeface="Arial" charset="0"/>
              </a:rPr>
              <a:t>retirement</a:t>
            </a:r>
            <a:endParaRPr lang="en-US" sz="1600" dirty="0" smtClean="0">
              <a:solidFill>
                <a:srgbClr val="323C47"/>
              </a:solidFill>
              <a:latin typeface="Arial" charset="0"/>
            </a:endParaRPr>
          </a:p>
        </p:txBody>
      </p:sp>
      <p:grpSp>
        <p:nvGrpSpPr>
          <p:cNvPr id="17" name="Group 16"/>
          <p:cNvGrpSpPr/>
          <p:nvPr/>
        </p:nvGrpSpPr>
        <p:grpSpPr>
          <a:xfrm>
            <a:off x="3967381" y="2312319"/>
            <a:ext cx="1209237" cy="728911"/>
            <a:chOff x="342900" y="4588179"/>
            <a:chExt cx="1209237" cy="728911"/>
          </a:xfrm>
        </p:grpSpPr>
        <mc:AlternateContent xmlns:mc="http://schemas.openxmlformats.org/markup-compatibility/2006">
          <mc:Choice xmlns:a14="http://schemas.microsoft.com/office/drawing/2010/main" Requires="a14">
            <p:sp>
              <p:nvSpPr>
                <p:cNvPr id="12" name="TextBox 11"/>
                <p:cNvSpPr txBox="1"/>
                <p:nvPr/>
              </p:nvSpPr>
              <p:spPr>
                <a:xfrm>
                  <a:off x="342900" y="4706154"/>
                  <a:ext cx="894229" cy="6109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𝐶</m:t>
                        </m:r>
                        <m:r>
                          <a:rPr lang="de-DE" b="0" i="1" smtClean="0">
                            <a:solidFill>
                              <a:srgbClr val="323C47"/>
                            </a:solidFill>
                            <a:latin typeface="Cambria Math" charset="0"/>
                          </a:rPr>
                          <m:t>= </m:t>
                        </m:r>
                        <m:f>
                          <m:fPr>
                            <m:ctrlPr>
                              <a:rPr lang="bg-BG" i="1" smtClean="0">
                                <a:solidFill>
                                  <a:srgbClr val="323C47"/>
                                </a:solidFill>
                                <a:latin typeface="Cambria Math" charset="0"/>
                              </a:rPr>
                            </m:ctrlPr>
                          </m:fPr>
                          <m:num>
                            <m:sSub>
                              <m:sSubPr>
                                <m:ctrlPr>
                                  <a:rPr lang="en-US" i="1" smtClean="0">
                                    <a:solidFill>
                                      <a:srgbClr val="323C47"/>
                                    </a:solidFill>
                                    <a:latin typeface="Cambria Math" charset="0"/>
                                  </a:rPr>
                                </m:ctrlPr>
                              </m:sSubPr>
                              <m:e>
                                <m:r>
                                  <a:rPr lang="de-DE" b="0" i="1" smtClean="0">
                                    <a:solidFill>
                                      <a:srgbClr val="323C47"/>
                                    </a:solidFill>
                                    <a:latin typeface="Cambria Math" charset="0"/>
                                  </a:rPr>
                                  <m:t>𝑌</m:t>
                                </m:r>
                              </m:e>
                              <m:sub>
                                <m:r>
                                  <a:rPr lang="de-DE" b="0" i="1" smtClean="0">
                                    <a:solidFill>
                                      <a:srgbClr val="323C47"/>
                                    </a:solidFill>
                                    <a:latin typeface="Cambria Math" charset="0"/>
                                  </a:rPr>
                                  <m:t>𝑖</m:t>
                                </m:r>
                              </m:sub>
                            </m:sSub>
                          </m:num>
                          <m:den>
                            <m:r>
                              <a:rPr lang="de-DE" b="0" i="1" smtClean="0">
                                <a:solidFill>
                                  <a:srgbClr val="323C47"/>
                                </a:solidFill>
                                <a:latin typeface="Cambria Math" charset="0"/>
                              </a:rPr>
                              <m:t>𝐿</m:t>
                            </m:r>
                          </m:den>
                        </m:f>
                      </m:oMath>
                    </m:oMathPara>
                  </a14:m>
                  <a:endParaRPr lang="en-US" dirty="0" smtClean="0">
                    <a:solidFill>
                      <a:srgbClr val="323C47"/>
                    </a:solidFill>
                    <a:latin typeface="Arial"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342900" y="4706154"/>
                  <a:ext cx="894229" cy="610936"/>
                </a:xfrm>
                <a:prstGeom prst="rect">
                  <a:avLst/>
                </a:prstGeom>
                <a:blipFill rotWithShape="0">
                  <a:blip r:embed="rId2"/>
                  <a:stretch>
                    <a:fillRect/>
                  </a:stretch>
                </a:blipFill>
              </p:spPr>
              <p:txBody>
                <a:bodyPr/>
                <a:lstStyle/>
                <a:p>
                  <a:r>
                    <a:rPr lang="en-US">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p:grpSp>
    </p:spTree>
    <p:extLst>
      <p:ext uri="{BB962C8B-B14F-4D97-AF65-F5344CB8AC3E}">
        <p14:creationId xmlns:p14="http://schemas.microsoft.com/office/powerpoint/2010/main" val="391620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utility Coverage Ratio</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maximization</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 </a:t>
              </a:r>
              <a:r>
                <a:rPr lang="de-DE" sz="1600" dirty="0" err="1" smtClean="0">
                  <a:solidFill>
                    <a:srgbClr val="323C47"/>
                  </a:solidFill>
                  <a:latin typeface="Arial" charset="0"/>
                </a:rPr>
                <a:t>kinked</a:t>
              </a:r>
              <a:r>
                <a:rPr lang="de-DE" sz="1600" dirty="0" smtClean="0">
                  <a:solidFill>
                    <a:srgbClr val="323C47"/>
                  </a:solidFill>
                  <a:latin typeface="Arial" charset="0"/>
                </a:rPr>
                <a:t>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function</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additional marginal </a:t>
              </a:r>
              <a:r>
                <a:rPr lang="de-DE" sz="1600" dirty="0" err="1" smtClean="0">
                  <a:solidFill>
                    <a:srgbClr val="323C47"/>
                  </a:solidFill>
                  <a:latin typeface="Arial" charset="0"/>
                </a:rPr>
                <a:t>utilitity</a:t>
              </a:r>
              <a:r>
                <a:rPr lang="de-DE" sz="1600" dirty="0" smtClean="0">
                  <a:solidFill>
                    <a:srgbClr val="323C47"/>
                  </a:solidFill>
                  <a:latin typeface="Arial" charset="0"/>
                </a:rPr>
                <a:t> </a:t>
              </a:r>
              <a:r>
                <a:rPr lang="de-DE" sz="1600" dirty="0" err="1" smtClean="0">
                  <a:solidFill>
                    <a:srgbClr val="323C47"/>
                  </a:solidFill>
                  <a:latin typeface="Arial" charset="0"/>
                </a:rPr>
                <a:t>is</a:t>
              </a:r>
              <a:r>
                <a:rPr lang="de-DE" sz="1600" dirty="0" smtClean="0">
                  <a:solidFill>
                    <a:srgbClr val="323C47"/>
                  </a:solidFill>
                  <a:latin typeface="Arial" charset="0"/>
                </a:rPr>
                <a:t> </a:t>
              </a:r>
              <a:r>
                <a:rPr lang="de-DE" sz="1600" dirty="0" err="1" smtClean="0">
                  <a:solidFill>
                    <a:srgbClr val="323C47"/>
                  </a:solidFill>
                  <a:latin typeface="Arial" charset="0"/>
                </a:rPr>
                <a:t>much</a:t>
              </a:r>
              <a:r>
                <a:rPr lang="de-DE" sz="1600" dirty="0" smtClean="0">
                  <a:solidFill>
                    <a:srgbClr val="323C47"/>
                  </a:solidFill>
                  <a:latin typeface="Arial" charset="0"/>
                </a:rPr>
                <a:t> </a:t>
              </a:r>
              <a:r>
                <a:rPr lang="de-DE" sz="1600" dirty="0" err="1" smtClean="0">
                  <a:solidFill>
                    <a:srgbClr val="323C47"/>
                  </a:solidFill>
                  <a:latin typeface="Arial" charset="0"/>
                </a:rPr>
                <a:t>higher</a:t>
              </a:r>
              <a:r>
                <a:rPr lang="de-DE" sz="1600" dirty="0" smtClean="0">
                  <a:solidFill>
                    <a:srgbClr val="323C47"/>
                  </a:solidFill>
                  <a:latin typeface="Arial" charset="0"/>
                </a:rPr>
                <a:t> </a:t>
              </a:r>
              <a:r>
                <a:rPr lang="de-DE" sz="1600" dirty="0" err="1" smtClean="0">
                  <a:solidFill>
                    <a:srgbClr val="323C47"/>
                  </a:solidFill>
                  <a:latin typeface="Arial" charset="0"/>
                </a:rPr>
                <a:t>if</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do not </a:t>
              </a:r>
              <a:r>
                <a:rPr lang="de-DE" sz="1600" dirty="0" err="1" smtClean="0">
                  <a:solidFill>
                    <a:srgbClr val="323C47"/>
                  </a:solidFill>
                  <a:latin typeface="Arial" charset="0"/>
                </a:rPr>
                <a:t>fully</a:t>
              </a:r>
              <a:r>
                <a:rPr lang="de-DE" sz="1600" dirty="0" smtClean="0">
                  <a:solidFill>
                    <a:srgbClr val="323C47"/>
                  </a:solidFill>
                  <a:latin typeface="Arial" charset="0"/>
                </a:rPr>
                <a:t> </a:t>
              </a:r>
              <a:r>
                <a:rPr lang="de-DE" sz="1600" dirty="0" err="1" smtClean="0">
                  <a:solidFill>
                    <a:srgbClr val="323C47"/>
                  </a:solidFill>
                  <a:latin typeface="Arial" charset="0"/>
                </a:rPr>
                <a:t>cover</a:t>
              </a:r>
              <a:r>
                <a:rPr lang="de-DE" sz="1600" dirty="0" smtClean="0">
                  <a:solidFill>
                    <a:srgbClr val="323C47"/>
                  </a:solidFill>
                  <a:latin typeface="Arial" charset="0"/>
                </a:rPr>
                <a:t> </a:t>
              </a:r>
              <a:r>
                <a:rPr lang="de-DE" sz="1600" dirty="0" err="1" smtClean="0">
                  <a:solidFill>
                    <a:srgbClr val="323C47"/>
                  </a:solidFill>
                  <a:latin typeface="Arial" charset="0"/>
                </a:rPr>
                <a:t>our</a:t>
              </a:r>
              <a:r>
                <a:rPr lang="de-DE" sz="1600" dirty="0" smtClean="0">
                  <a:solidFill>
                    <a:srgbClr val="323C47"/>
                  </a:solidFill>
                  <a:latin typeface="Arial" charset="0"/>
                </a:rPr>
                <a:t> </a:t>
              </a:r>
              <a:r>
                <a:rPr lang="de-DE" sz="1600" dirty="0" err="1" smtClean="0">
                  <a:solidFill>
                    <a:srgbClr val="323C47"/>
                  </a:solidFill>
                  <a:latin typeface="Arial" charset="0"/>
                </a:rPr>
                <a:t>estimated</a:t>
              </a:r>
              <a:r>
                <a:rPr lang="de-DE" sz="1600" dirty="0" smtClean="0">
                  <a:solidFill>
                    <a:srgbClr val="323C47"/>
                  </a:solidFill>
                  <a:latin typeface="Arial" charset="0"/>
                </a:rPr>
                <a:t> </a:t>
              </a:r>
              <a:r>
                <a:rPr lang="de-DE" sz="1600" dirty="0" err="1" smtClean="0">
                  <a:solidFill>
                    <a:srgbClr val="323C47"/>
                  </a:solidFill>
                  <a:latin typeface="Arial" charset="0"/>
                </a:rPr>
                <a:t>lifetime</a:t>
              </a:r>
              <a:r>
                <a:rPr lang="de-DE" sz="1600" dirty="0">
                  <a:solidFill>
                    <a:srgbClr val="323C47"/>
                  </a:solidFill>
                  <a:latin typeface="Arial" charset="0"/>
                </a:rPr>
                <a:t>.</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0" name="TextBox 9"/>
              <p:cNvSpPr txBox="1"/>
              <p:nvPr/>
            </p:nvSpPr>
            <p:spPr>
              <a:xfrm>
                <a:off x="342901" y="2594229"/>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smtClean="0">
                  <a:solidFill>
                    <a:srgbClr val="323C47"/>
                  </a:solidFill>
                  <a:latin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342901" y="2594229"/>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42900" y="4005639"/>
                <a:ext cx="4255995" cy="1077218"/>
              </a:xfrm>
              <a:prstGeom prst="rect">
                <a:avLst/>
              </a:prstGeom>
              <a:noFill/>
            </p:spPr>
            <p:txBody>
              <a:bodyPr wrap="square" rtlCol="0">
                <a:spAutoFit/>
              </a:bodyPr>
              <a:lstStyle/>
              <a:p>
                <a:r>
                  <a:rPr lang="de-DE" sz="1600" dirty="0" err="1" smtClean="0">
                    <a:solidFill>
                      <a:srgbClr val="323C47"/>
                    </a:solidFill>
                    <a:latin typeface="Arial" charset="0"/>
                  </a:rPr>
                  <a:t>where</a:t>
                </a:r>
                <a:r>
                  <a:rPr lang="de-DE" sz="1600" dirty="0" smtClean="0">
                    <a:solidFill>
                      <a:srgbClr val="323C47"/>
                    </a:solidFill>
                    <a:latin typeface="Arial" charset="0"/>
                  </a:rPr>
                  <a:t> </a:t>
                </a:r>
                <a:r>
                  <a:rPr lang="de-DE" sz="1600" i="1" dirty="0" smtClean="0">
                    <a:solidFill>
                      <a:srgbClr val="323C47"/>
                    </a:solidFill>
                    <a:latin typeface="Arial" charset="0"/>
                  </a:rPr>
                  <a:t>C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risk</a:t>
                </a:r>
                <a:r>
                  <a:rPr lang="de-DE" sz="1600" dirty="0" smtClean="0">
                    <a:solidFill>
                      <a:srgbClr val="323C47"/>
                    </a:solidFill>
                    <a:latin typeface="Arial" charset="0"/>
                  </a:rPr>
                  <a:t>-aversion </a:t>
                </a:r>
                <a:r>
                  <a:rPr lang="de-DE" sz="1600" dirty="0" err="1" smtClean="0">
                    <a:solidFill>
                      <a:srgbClr val="323C47"/>
                    </a:solidFill>
                    <a:latin typeface="Arial" charset="0"/>
                  </a:rPr>
                  <a:t>and</a:t>
                </a:r>
                <a:r>
                  <a:rPr lang="de-DE" sz="1600" dirty="0" smtClean="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additional </a:t>
                </a:r>
                <a:r>
                  <a:rPr lang="de-DE" sz="1600" dirty="0" err="1" smtClean="0">
                    <a:solidFill>
                      <a:srgbClr val="323C47"/>
                    </a:solidFill>
                    <a:latin typeface="Arial" charset="0"/>
                  </a:rPr>
                  <a:t>utility</a:t>
                </a:r>
                <a:r>
                  <a:rPr lang="de-DE" sz="1600" dirty="0" smtClean="0">
                    <a:solidFill>
                      <a:srgbClr val="323C47"/>
                    </a:solidFill>
                    <a:latin typeface="Arial" charset="0"/>
                  </a:rPr>
                  <a:t> </a:t>
                </a:r>
                <a:r>
                  <a:rPr lang="de-DE" sz="1600" dirty="0" err="1" smtClean="0">
                    <a:solidFill>
                      <a:srgbClr val="323C47"/>
                    </a:solidFill>
                    <a:latin typeface="Arial" charset="0"/>
                  </a:rPr>
                  <a:t>we</a:t>
                </a:r>
                <a:r>
                  <a:rPr lang="de-DE" sz="1600" dirty="0" smtClean="0">
                    <a:solidFill>
                      <a:srgbClr val="323C47"/>
                    </a:solidFill>
                    <a:latin typeface="Arial" charset="0"/>
                  </a:rPr>
                  <a:t> </a:t>
                </a:r>
                <a:r>
                  <a:rPr lang="de-DE" sz="1600" dirty="0" err="1" smtClean="0">
                    <a:solidFill>
                      <a:srgbClr val="323C47"/>
                    </a:solidFill>
                    <a:latin typeface="Arial" charset="0"/>
                  </a:rPr>
                  <a:t>have</a:t>
                </a:r>
                <a:r>
                  <a:rPr lang="de-DE" sz="1600" dirty="0" smtClean="0">
                    <a:solidFill>
                      <a:srgbClr val="323C47"/>
                    </a:solidFill>
                    <a:latin typeface="Arial" charset="0"/>
                  </a:rPr>
                  <a:t> </a:t>
                </a:r>
                <a:r>
                  <a:rPr lang="de-DE" sz="1600" dirty="0" err="1" smtClean="0">
                    <a:solidFill>
                      <a:srgbClr val="323C47"/>
                    </a:solidFill>
                    <a:latin typeface="Arial" charset="0"/>
                  </a:rPr>
                  <a:t>from</a:t>
                </a:r>
                <a:r>
                  <a:rPr lang="de-DE" sz="1600" dirty="0" smtClean="0">
                    <a:solidFill>
                      <a:srgbClr val="323C47"/>
                    </a:solidFill>
                    <a:latin typeface="Arial" charset="0"/>
                  </a:rPr>
                  <a:t> 0.1 </a:t>
                </a:r>
                <a:r>
                  <a:rPr lang="de-DE" sz="1600" dirty="0" err="1" smtClean="0">
                    <a:solidFill>
                      <a:srgbClr val="323C47"/>
                    </a:solidFill>
                    <a:latin typeface="Arial" charset="0"/>
                  </a:rPr>
                  <a:t>more</a:t>
                </a:r>
                <a:r>
                  <a:rPr lang="de-DE" sz="1600" dirty="0" smtClean="0">
                    <a:solidFill>
                      <a:srgbClr val="323C47"/>
                    </a:solidFill>
                    <a:latin typeface="Arial" charset="0"/>
                  </a:rPr>
                  <a:t> </a:t>
                </a:r>
                <a:r>
                  <a:rPr lang="de-DE" sz="1600" dirty="0" err="1" smtClean="0">
                    <a:solidFill>
                      <a:srgbClr val="323C47"/>
                    </a:solidFill>
                    <a:latin typeface="Arial" charset="0"/>
                  </a:rPr>
                  <a:t>coverage</a:t>
                </a:r>
                <a:r>
                  <a:rPr lang="de-DE" sz="1600" dirty="0" smtClean="0">
                    <a:solidFill>
                      <a:srgbClr val="323C47"/>
                    </a:solidFill>
                    <a:latin typeface="Arial" charset="0"/>
                  </a:rPr>
                  <a:t> </a:t>
                </a:r>
                <a:r>
                  <a:rPr lang="de-DE" sz="1600" dirty="0" err="1" smtClean="0">
                    <a:solidFill>
                      <a:srgbClr val="323C47"/>
                    </a:solidFill>
                    <a:latin typeface="Arial" charset="0"/>
                  </a:rPr>
                  <a:t>ratio</a:t>
                </a:r>
                <a:r>
                  <a:rPr lang="de-DE" sz="1600" dirty="0" smtClean="0">
                    <a:solidFill>
                      <a:srgbClr val="323C47"/>
                    </a:solidFill>
                    <a:latin typeface="Arial" charset="0"/>
                  </a:rPr>
                  <a:t> . </a:t>
                </a:r>
                <a:endParaRPr lang="en-US" sz="1600" dirty="0" smtClean="0">
                  <a:solidFill>
                    <a:srgbClr val="323C47"/>
                  </a:solidFill>
                  <a:latin typeface="Arial"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342900" y="4005639"/>
                <a:ext cx="4255995" cy="1077218"/>
              </a:xfrm>
              <a:prstGeom prst="rect">
                <a:avLst/>
              </a:prstGeom>
              <a:blipFill rotWithShape="0">
                <a:blip r:embed="rId3"/>
                <a:stretch>
                  <a:fillRect l="-716"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Based</a:t>
            </a:r>
            <a:r>
              <a:rPr lang="de-DE" sz="1000" dirty="0" smtClean="0">
                <a:solidFill>
                  <a:srgbClr val="1B202F"/>
                </a:solidFill>
                <a:latin typeface="Arial" charset="0"/>
              </a:rPr>
              <a:t> on Estrada, J. &amp; </a:t>
            </a:r>
            <a:r>
              <a:rPr lang="de-DE" sz="1000" dirty="0" err="1" smtClean="0">
                <a:solidFill>
                  <a:srgbClr val="1B202F"/>
                </a:solidFill>
                <a:latin typeface="Arial" charset="0"/>
              </a:rPr>
              <a:t>Kritzman</a:t>
            </a:r>
            <a:r>
              <a:rPr lang="de-DE" sz="1000" dirty="0" smtClean="0">
                <a:solidFill>
                  <a:srgbClr val="1B202F"/>
                </a:solidFill>
                <a:latin typeface="Arial" charset="0"/>
              </a:rPr>
              <a:t>, M. </a:t>
            </a:r>
            <a:r>
              <a:rPr lang="de-DE" sz="1000" dirty="0">
                <a:solidFill>
                  <a:srgbClr val="1B202F"/>
                </a:solidFill>
                <a:latin typeface="Arial" charset="0"/>
              </a:rPr>
              <a:t>(2018),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smtClean="0">
                <a:solidFill>
                  <a:srgbClr val="1B202F"/>
                </a:solidFill>
                <a:latin typeface="Arial" charset="0"/>
              </a:rPr>
              <a:t>Strategies</a:t>
            </a:r>
            <a:r>
              <a:rPr lang="de-DE" sz="1000" i="1" dirty="0" smtClean="0">
                <a:solidFill>
                  <a:srgbClr val="1B202F"/>
                </a:solidFill>
                <a:latin typeface="Arial" charset="0"/>
              </a:rPr>
              <a:t>: A </a:t>
            </a:r>
            <a:r>
              <a:rPr lang="de-DE" sz="1000" i="1" dirty="0">
                <a:solidFill>
                  <a:srgbClr val="1B202F"/>
                </a:solidFill>
                <a:latin typeface="Arial" charset="0"/>
              </a:rPr>
              <a:t>Utility-</a:t>
            </a:r>
            <a:r>
              <a:rPr lang="de-DE" sz="1000" i="1" dirty="0" err="1">
                <a:solidFill>
                  <a:srgbClr val="1B202F"/>
                </a:solidFill>
                <a:latin typeface="Arial" charset="0"/>
              </a:rPr>
              <a:t>Based</a:t>
            </a:r>
            <a:r>
              <a:rPr lang="de-DE" sz="1000" i="1" dirty="0">
                <a:solidFill>
                  <a:srgbClr val="1B202F"/>
                </a:solidFill>
                <a:latin typeface="Arial" charset="0"/>
              </a:rPr>
              <a:t> </a:t>
            </a:r>
            <a:r>
              <a:rPr lang="de-DE" sz="1000" i="1" dirty="0" smtClean="0">
                <a:solidFill>
                  <a:srgbClr val="1B202F"/>
                </a:solidFill>
                <a:latin typeface="Arial" charset="0"/>
              </a:rPr>
              <a:t>Approach</a:t>
            </a:r>
            <a:r>
              <a:rPr lang="de-DE" sz="1000" dirty="0" smtClean="0">
                <a:solidFill>
                  <a:srgbClr val="1B202F"/>
                </a:solidFill>
                <a:latin typeface="Arial" charset="0"/>
              </a:rPr>
              <a:t>. pp. 5-6.</a:t>
            </a:r>
            <a:endParaRPr lang="de-DE" sz="1000" dirty="0">
              <a:solidFill>
                <a:srgbClr val="1B202F"/>
              </a:solidFill>
              <a:latin typeface="Arial" charset="0"/>
            </a:endParaRP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smtClean="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895" y="2594229"/>
            <a:ext cx="4177823" cy="2750081"/>
          </a:xfrm>
          <a:prstGeom prst="rect">
            <a:avLst/>
          </a:prstGeom>
        </p:spPr>
      </p:pic>
    </p:spTree>
    <p:extLst>
      <p:ext uri="{BB962C8B-B14F-4D97-AF65-F5344CB8AC3E}">
        <p14:creationId xmlns:p14="http://schemas.microsoft.com/office/powerpoint/2010/main" val="443477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Approach and Assumptions</a:t>
            </a:r>
            <a:br>
              <a:rPr lang="en-US" dirty="0" smtClean="0"/>
            </a:br>
            <a:endParaRPr lang="en-US" b="0" i="1" cap="none" dirty="0">
              <a:solidFill>
                <a:schemeClr val="tx1"/>
              </a:solidFill>
            </a:endParaRPr>
          </a:p>
        </p:txBody>
      </p:sp>
      <p:grpSp>
        <p:nvGrpSpPr>
          <p:cNvPr id="6" name="Group 5"/>
          <p:cNvGrpSpPr/>
          <p:nvPr/>
        </p:nvGrpSpPr>
        <p:grpSpPr>
          <a:xfrm>
            <a:off x="342900" y="165149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de-DE" sz="1600" dirty="0" smtClean="0">
                  <a:solidFill>
                    <a:srgbClr val="323C47"/>
                  </a:solidFill>
                  <a:latin typeface="Arial" charset="0"/>
                </a:rPr>
                <a:t>Approach:</a:t>
              </a:r>
              <a:endParaRPr lang="en-US" sz="1600" dirty="0" smtClean="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2900" y="3604400"/>
            <a:ext cx="8458200" cy="338554"/>
            <a:chOff x="342900" y="1812131"/>
            <a:chExt cx="8458200" cy="338554"/>
          </a:xfrm>
        </p:grpSpPr>
        <p:sp>
          <p:nvSpPr>
            <p:cNvPr id="22" name="TextBox 21"/>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42900" y="2002400"/>
            <a:ext cx="8442325" cy="1554272"/>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Define a current income level and a constant $ withdrawal</a:t>
            </a:r>
          </a:p>
          <a:p>
            <a:pPr marL="285750" indent="-285750">
              <a:spcBef>
                <a:spcPts val="600"/>
              </a:spcBef>
              <a:buFont typeface="Arial" charset="0"/>
              <a:buChar char="•"/>
            </a:pPr>
            <a:r>
              <a:rPr lang="en-US" sz="1600" dirty="0" smtClean="0">
                <a:solidFill>
                  <a:srgbClr val="323C47"/>
                </a:solidFill>
                <a:latin typeface="Arial" charset="0"/>
              </a:rPr>
              <a:t>Define 3 different </a:t>
            </a:r>
            <a:r>
              <a:rPr lang="en-US" sz="1600" dirty="0" err="1" smtClean="0">
                <a:solidFill>
                  <a:srgbClr val="323C47"/>
                </a:solidFill>
                <a:latin typeface="Arial" charset="0"/>
              </a:rPr>
              <a:t>glidepaths</a:t>
            </a:r>
            <a:r>
              <a:rPr lang="en-US" sz="1600" dirty="0" smtClean="0">
                <a:solidFill>
                  <a:srgbClr val="323C47"/>
                </a:solidFill>
                <a:latin typeface="Arial" charset="0"/>
              </a:rPr>
              <a:t> (conservative, moderate, aggressive) and 3 different SORR exposure (bad returns early, random, late)</a:t>
            </a:r>
          </a:p>
          <a:p>
            <a:pPr marL="285750" indent="-285750">
              <a:spcBef>
                <a:spcPts val="600"/>
              </a:spcBef>
              <a:buFont typeface="Arial" charset="0"/>
              <a:buChar char="•"/>
            </a:pPr>
            <a:r>
              <a:rPr lang="en-US" sz="1600" dirty="0" smtClean="0">
                <a:solidFill>
                  <a:srgbClr val="323C47"/>
                </a:solidFill>
                <a:latin typeface="Arial" charset="0"/>
              </a:rPr>
              <a:t>Using Monte Carlo simulation, detect distribution of coverage ratio and object function</a:t>
            </a:r>
          </a:p>
          <a:p>
            <a:pPr marL="285750" indent="-285750">
              <a:spcBef>
                <a:spcPts val="600"/>
              </a:spcBef>
              <a:buFont typeface="Arial" charset="0"/>
              <a:buChar char="•"/>
            </a:pPr>
            <a:r>
              <a:rPr lang="en-US" sz="1600" dirty="0" smtClean="0">
                <a:solidFill>
                  <a:srgbClr val="323C47"/>
                </a:solidFill>
                <a:latin typeface="Arial" charset="0"/>
              </a:rPr>
              <a:t>Understand rationale, sensitivity and implications of observed data</a:t>
            </a:r>
          </a:p>
        </p:txBody>
      </p:sp>
      <p:sp>
        <p:nvSpPr>
          <p:cNvPr id="27" name="TextBox 26"/>
          <p:cNvSpPr txBox="1"/>
          <p:nvPr/>
        </p:nvSpPr>
        <p:spPr>
          <a:xfrm>
            <a:off x="342900" y="3955311"/>
            <a:ext cx="8442325" cy="1231106"/>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Choice of </a:t>
            </a:r>
            <a:r>
              <a:rPr lang="en-US" sz="1600" dirty="0" err="1" smtClean="0">
                <a:solidFill>
                  <a:srgbClr val="323C47"/>
                </a:solidFill>
                <a:latin typeface="Arial" charset="0"/>
              </a:rPr>
              <a:t>glidepath</a:t>
            </a:r>
            <a:r>
              <a:rPr lang="en-US" sz="1600" dirty="0" smtClean="0">
                <a:solidFill>
                  <a:srgbClr val="323C47"/>
                </a:solidFill>
                <a:latin typeface="Arial" charset="0"/>
              </a:rPr>
              <a:t> is static, i.e. once you choose a given asset allocation, you will not deviate from it no matter the market development</a:t>
            </a:r>
            <a:r>
              <a:rPr lang="en-US" sz="1600" baseline="30000" dirty="0" smtClean="0">
                <a:solidFill>
                  <a:srgbClr val="323C47"/>
                </a:solidFill>
                <a:latin typeface="Arial" charset="0"/>
              </a:rPr>
              <a:t>(1)</a:t>
            </a:r>
          </a:p>
          <a:p>
            <a:pPr marL="285750" indent="-285750">
              <a:spcBef>
                <a:spcPts val="600"/>
              </a:spcBef>
              <a:buFont typeface="Arial" charset="0"/>
              <a:buChar char="•"/>
            </a:pPr>
            <a:r>
              <a:rPr lang="en-US" sz="1600" dirty="0" smtClean="0">
                <a:solidFill>
                  <a:srgbClr val="323C47"/>
                </a:solidFill>
                <a:latin typeface="Arial" charset="0"/>
              </a:rPr>
              <a:t>SORR is constant for projected period and can be observed ex ante</a:t>
            </a:r>
          </a:p>
          <a:p>
            <a:pPr marL="285750" indent="-285750">
              <a:spcBef>
                <a:spcPts val="600"/>
              </a:spcBef>
              <a:buFont typeface="Arial" charset="0"/>
              <a:buChar char="•"/>
            </a:pPr>
            <a:r>
              <a:rPr lang="en-US" sz="1600" dirty="0" smtClean="0">
                <a:solidFill>
                  <a:srgbClr val="323C47"/>
                </a:solidFill>
                <a:latin typeface="Arial" charset="0"/>
              </a:rPr>
              <a:t>Monthly withdrawals are constant over time</a:t>
            </a:r>
            <a:r>
              <a:rPr lang="en-US" sz="1600" baseline="30000" dirty="0" smtClean="0">
                <a:solidFill>
                  <a:srgbClr val="323C47"/>
                </a:solidFill>
                <a:latin typeface="Arial" charset="0"/>
              </a:rPr>
              <a:t>(2)</a:t>
            </a:r>
            <a:endParaRPr lang="en-US" sz="1600" dirty="0" smtClean="0">
              <a:solidFill>
                <a:srgbClr val="323C47"/>
              </a:solidFill>
              <a:latin typeface="Arial" charset="0"/>
            </a:endParaRPr>
          </a:p>
        </p:txBody>
      </p:sp>
      <p:sp>
        <p:nvSpPr>
          <p:cNvPr id="28" name="TextBox 27"/>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a:t>
            </a:r>
            <a:r>
              <a:rPr lang="de-DE" sz="1000" dirty="0" err="1" smtClean="0">
                <a:solidFill>
                  <a:srgbClr val="1B202F"/>
                </a:solidFill>
                <a:latin typeface="Arial" charset="0"/>
              </a:rPr>
              <a:t>Current</a:t>
            </a:r>
            <a:r>
              <a:rPr lang="de-DE" sz="1000" dirty="0" smtClean="0">
                <a:solidFill>
                  <a:srgbClr val="1B202F"/>
                </a:solidFill>
                <a:latin typeface="Arial" charset="0"/>
              </a:rPr>
              <a:t> </a:t>
            </a:r>
            <a:r>
              <a:rPr lang="de-DE" sz="1000" dirty="0" err="1" smtClean="0">
                <a:solidFill>
                  <a:srgbClr val="1B202F"/>
                </a:solidFill>
                <a:latin typeface="Arial" charset="0"/>
              </a:rPr>
              <a:t>market</a:t>
            </a:r>
            <a:r>
              <a:rPr lang="de-DE" sz="1000" dirty="0" smtClean="0">
                <a:solidFill>
                  <a:srgbClr val="1B202F"/>
                </a:solidFill>
                <a:latin typeface="Arial" charset="0"/>
              </a:rPr>
              <a:t> </a:t>
            </a:r>
            <a:r>
              <a:rPr lang="de-DE" sz="1000" dirty="0" err="1" smtClean="0">
                <a:solidFill>
                  <a:srgbClr val="1B202F"/>
                </a:solidFill>
                <a:latin typeface="Arial" charset="0"/>
              </a:rPr>
              <a:t>approach</a:t>
            </a:r>
            <a:r>
              <a:rPr lang="de-DE" sz="1000" dirty="0" smtClean="0">
                <a:solidFill>
                  <a:srgbClr val="1B202F"/>
                </a:solidFill>
                <a:latin typeface="Arial" charset="0"/>
              </a:rPr>
              <a:t>. (2) </a:t>
            </a:r>
            <a:r>
              <a:rPr lang="de-DE" sz="1000" dirty="0" err="1" smtClean="0">
                <a:solidFill>
                  <a:srgbClr val="1B202F"/>
                </a:solidFill>
                <a:latin typeface="Arial" charset="0"/>
              </a:rPr>
              <a:t>Monthly</a:t>
            </a:r>
            <a:r>
              <a:rPr lang="de-DE" sz="1000" dirty="0" smtClean="0">
                <a:solidFill>
                  <a:srgbClr val="1B202F"/>
                </a:solidFill>
                <a:latin typeface="Arial" charset="0"/>
              </a:rPr>
              <a:t> </a:t>
            </a:r>
            <a:r>
              <a:rPr lang="de-DE" sz="1000" dirty="0" err="1" smtClean="0">
                <a:solidFill>
                  <a:srgbClr val="1B202F"/>
                </a:solidFill>
                <a:latin typeface="Arial" charset="0"/>
              </a:rPr>
              <a:t>withdrawal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well</a:t>
            </a:r>
            <a:r>
              <a:rPr lang="de-DE" sz="1000" dirty="0" smtClean="0">
                <a:solidFill>
                  <a:srgbClr val="1B202F"/>
                </a:solidFill>
                <a:latin typeface="Arial" charset="0"/>
              </a:rPr>
              <a:t> </a:t>
            </a:r>
            <a:r>
              <a:rPr lang="de-DE" sz="1000" dirty="0" err="1" smtClean="0">
                <a:solidFill>
                  <a:srgbClr val="1B202F"/>
                </a:solidFill>
                <a:latin typeface="Arial" charset="0"/>
              </a:rPr>
              <a:t>as</a:t>
            </a:r>
            <a:r>
              <a:rPr lang="de-DE" sz="1000" dirty="0" smtClean="0">
                <a:solidFill>
                  <a:srgbClr val="1B202F"/>
                </a:solidFill>
                <a:latin typeface="Arial" charset="0"/>
              </a:rPr>
              <a:t> </a:t>
            </a:r>
            <a:r>
              <a:rPr lang="de-DE" sz="1000" dirty="0" err="1" smtClean="0">
                <a:solidFill>
                  <a:srgbClr val="1B202F"/>
                </a:solidFill>
                <a:latin typeface="Arial" charset="0"/>
              </a:rPr>
              <a:t>returns</a:t>
            </a:r>
            <a:r>
              <a:rPr lang="de-DE" sz="1000" dirty="0" smtClean="0">
                <a:solidFill>
                  <a:srgbClr val="1B202F"/>
                </a:solidFill>
                <a:latin typeface="Arial" charset="0"/>
              </a:rPr>
              <a:t> </a:t>
            </a:r>
            <a:r>
              <a:rPr lang="de-DE" sz="1000" dirty="0" err="1" smtClean="0">
                <a:solidFill>
                  <a:srgbClr val="1B202F"/>
                </a:solidFill>
                <a:latin typeface="Arial" charset="0"/>
              </a:rPr>
              <a:t>are</a:t>
            </a:r>
            <a:r>
              <a:rPr lang="de-DE" sz="1000" dirty="0" smtClean="0">
                <a:solidFill>
                  <a:srgbClr val="1B202F"/>
                </a:solidFill>
                <a:latin typeface="Arial" charset="0"/>
              </a:rPr>
              <a:t> </a:t>
            </a:r>
            <a:r>
              <a:rPr lang="de-DE" sz="1000" dirty="0" err="1" smtClean="0">
                <a:solidFill>
                  <a:srgbClr val="1B202F"/>
                </a:solidFill>
                <a:latin typeface="Arial" charset="0"/>
              </a:rPr>
              <a:t>inflation-adjusted</a:t>
            </a:r>
            <a:r>
              <a:rPr lang="de-DE" sz="1000" dirty="0" smtClean="0">
                <a:solidFill>
                  <a:srgbClr val="1B202F"/>
                </a:solidFill>
                <a:latin typeface="Arial" charset="0"/>
              </a:rPr>
              <a:t>.</a:t>
            </a:r>
            <a:endParaRPr lang="de-DE" sz="1000" dirty="0">
              <a:solidFill>
                <a:srgbClr val="1B202F"/>
              </a:solidFill>
              <a:latin typeface="Arial" charset="0"/>
            </a:endParaRPr>
          </a:p>
        </p:txBody>
      </p:sp>
      <p:grpSp>
        <p:nvGrpSpPr>
          <p:cNvPr id="14" name="Group 13"/>
          <p:cNvGrpSpPr/>
          <p:nvPr/>
        </p:nvGrpSpPr>
        <p:grpSpPr>
          <a:xfrm>
            <a:off x="342900" y="5214126"/>
            <a:ext cx="8458200" cy="338554"/>
            <a:chOff x="342900" y="1812131"/>
            <a:chExt cx="8458200" cy="338554"/>
          </a:xfrm>
        </p:grpSpPr>
        <p:sp>
          <p:nvSpPr>
            <p:cNvPr id="15" name="TextBox 14"/>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Discretization</a:t>
              </a:r>
              <a:r>
                <a:rPr lang="de-DE" sz="1600" dirty="0" smtClean="0">
                  <a:solidFill>
                    <a:srgbClr val="323C47"/>
                  </a:solidFill>
                  <a:latin typeface="Arial" charset="0"/>
                </a:rPr>
                <a:t>:</a:t>
              </a:r>
              <a:endParaRPr lang="en-US" sz="1600" dirty="0" smtClean="0">
                <a:solidFill>
                  <a:srgbClr val="323C47"/>
                </a:solidFill>
                <a:latin typeface="Arial" charset="0"/>
              </a:endParaRP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42900" y="5565036"/>
            <a:ext cx="8442325" cy="661720"/>
          </a:xfrm>
          <a:prstGeom prst="rect">
            <a:avLst/>
          </a:prstGeom>
          <a:noFill/>
        </p:spPr>
        <p:txBody>
          <a:bodyPr wrap="square" rtlCol="0">
            <a:spAutoFit/>
          </a:bodyPr>
          <a:lstStyle/>
          <a:p>
            <a:pPr marL="285750" indent="-285750">
              <a:spcBef>
                <a:spcPts val="600"/>
              </a:spcBef>
              <a:buFont typeface="Arial" charset="0"/>
              <a:buChar char="•"/>
            </a:pPr>
            <a:r>
              <a:rPr lang="en-US" sz="1600" dirty="0" smtClean="0">
                <a:solidFill>
                  <a:srgbClr val="323C47"/>
                </a:solidFill>
                <a:latin typeface="Arial" charset="0"/>
              </a:rPr>
              <a:t>SORR: 0.3, 0.5, 0.7</a:t>
            </a:r>
          </a:p>
          <a:p>
            <a:pPr marL="285750" indent="-285750">
              <a:spcBef>
                <a:spcPts val="600"/>
              </a:spcBef>
              <a:buFont typeface="Arial" charset="0"/>
              <a:buChar char="•"/>
            </a:pPr>
            <a:r>
              <a:rPr lang="en-US" sz="1600" dirty="0" smtClean="0">
                <a:solidFill>
                  <a:srgbClr val="323C47"/>
                </a:solidFill>
                <a:latin typeface="Arial" charset="0"/>
              </a:rPr>
              <a:t>Equity portion: 0.1, 0.3, 0.6</a:t>
            </a:r>
          </a:p>
        </p:txBody>
      </p:sp>
    </p:spTree>
    <p:extLst>
      <p:ext uri="{BB962C8B-B14F-4D97-AF65-F5344CB8AC3E}">
        <p14:creationId xmlns:p14="http://schemas.microsoft.com/office/powerpoint/2010/main" val="201062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0.1</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9964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0.3</a:t>
            </a:r>
            <a:r>
              <a:rPr lang="en-US" dirty="0" smtClean="0"/>
              <a:t/>
            </a:r>
            <a:br>
              <a:rPr lang="en-US" dirty="0" smtClean="0"/>
            </a:br>
            <a:endParaRPr lang="en-US" b="0" i="1" cap="none" dirty="0">
              <a:solidFill>
                <a:schemeClr val="tx1"/>
              </a:solidFill>
            </a:endParaRPr>
          </a:p>
        </p:txBody>
      </p:sp>
      <p:pic>
        <p:nvPicPr>
          <p:cNvPr id="7" name="Picture 6"/>
          <p:cNvPicPr>
            <a:picLocks noChangeAspect="1"/>
          </p:cNvPicPr>
          <p:nvPr/>
        </p:nvPicPr>
        <p:blipFill>
          <a:blip r:embed="rId2"/>
          <a:stretch>
            <a:fillRect/>
          </a:stretch>
        </p:blipFill>
        <p:spPr>
          <a:xfrm>
            <a:off x="800100" y="1640381"/>
            <a:ext cx="7540336" cy="4653464"/>
          </a:xfrm>
          <a:prstGeom prst="rect">
            <a:avLst/>
          </a:prstGeom>
        </p:spPr>
      </p:pic>
    </p:spTree>
    <p:extLst>
      <p:ext uri="{BB962C8B-B14F-4D97-AF65-F5344CB8AC3E}">
        <p14:creationId xmlns:p14="http://schemas.microsoft.com/office/powerpoint/2010/main" val="282467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Income level sensitivity</a:t>
            </a:r>
            <a:br>
              <a:rPr lang="en-US" dirty="0" smtClean="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Equity portion = 0.6</a:t>
            </a:r>
            <a:r>
              <a:rPr lang="en-US" dirty="0" smtClean="0"/>
              <a:t/>
            </a:r>
            <a:br>
              <a:rPr lang="en-US" dirty="0" smtClean="0"/>
            </a:br>
            <a:endParaRPr lang="en-US" b="0" i="1" cap="none" dirty="0">
              <a:solidFill>
                <a:schemeClr val="tx1"/>
              </a:solidFill>
            </a:endParaRPr>
          </a:p>
        </p:txBody>
      </p:sp>
      <p:pic>
        <p:nvPicPr>
          <p:cNvPr id="7" name="Picture 6"/>
          <p:cNvPicPr>
            <a:picLocks/>
          </p:cNvPicPr>
          <p:nvPr/>
        </p:nvPicPr>
        <p:blipFill>
          <a:blip r:embed="rId2"/>
          <a:stretch>
            <a:fillRect/>
          </a:stretch>
        </p:blipFill>
        <p:spPr>
          <a:xfrm>
            <a:off x="794836" y="1639045"/>
            <a:ext cx="7545600" cy="4654800"/>
          </a:xfrm>
          <a:prstGeom prst="rect">
            <a:avLst/>
          </a:prstGeom>
        </p:spPr>
      </p:pic>
    </p:spTree>
    <p:extLst>
      <p:ext uri="{BB962C8B-B14F-4D97-AF65-F5344CB8AC3E}">
        <p14:creationId xmlns:p14="http://schemas.microsoft.com/office/powerpoint/2010/main" val="100006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Coverage </a:t>
            </a:r>
            <a:r>
              <a:rPr lang="en-US" smtClean="0"/>
              <a:t>ratio distribution</a:t>
            </a:r>
            <a:r>
              <a:rPr lang="en-US" dirty="0" smtClean="0"/>
              <a:t/>
            </a:r>
            <a:br>
              <a:rPr lang="en-US" dirty="0" smtClean="0"/>
            </a:br>
            <a:endParaRPr lang="en-US" b="0" i="1" cap="none"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9351062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7406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4349443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Conservative (Equity</a:t>
                      </a:r>
                      <a:r>
                        <a:rPr lang="en-US" sz="1400" baseline="0" dirty="0" smtClean="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Moderate (Equity =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smtClean="0">
                          <a:solidFill>
                            <a:srgbClr val="FFFFFF"/>
                          </a:solidFill>
                        </a:rPr>
                        <a:t>Aggressive (Equity =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28489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question posed</a:t>
            </a:r>
            <a:br>
              <a:rPr lang="en-US" dirty="0" smtClean="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smtClean="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smtClean="0">
                <a:solidFill>
                  <a:srgbClr val="A42036"/>
                </a:solidFill>
                <a:latin typeface="Arial" charset="0"/>
              </a:rPr>
              <a:t>mitigate SORR</a:t>
            </a:r>
            <a:r>
              <a:rPr lang="de-DE" sz="2000" dirty="0" smtClean="0">
                <a:solidFill>
                  <a:srgbClr val="323C47"/>
                </a:solidFill>
                <a:latin typeface="Arial" charset="0"/>
              </a:rPr>
              <a:t>. Your goal is to propose ways to </a:t>
            </a:r>
            <a:r>
              <a:rPr lang="de-DE" sz="2000" b="1" dirty="0" smtClean="0">
                <a:solidFill>
                  <a:srgbClr val="A42036"/>
                </a:solidFill>
                <a:latin typeface="Arial" charset="0"/>
              </a:rPr>
              <a:t>improve upon glidepath </a:t>
            </a:r>
            <a:r>
              <a:rPr lang="de-DE" sz="2000" dirty="0" smtClean="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smtClean="0">
                <a:solidFill>
                  <a:srgbClr val="A42036"/>
                </a:solidFill>
                <a:latin typeface="Arial" charset="0"/>
              </a:rPr>
              <a:t>assume a withdrawal strategy </a:t>
            </a:r>
            <a:r>
              <a:rPr lang="de-DE" sz="2000" dirty="0" smtClean="0">
                <a:solidFill>
                  <a:srgbClr val="323C47"/>
                </a:solidFill>
                <a:latin typeface="Arial" charset="0"/>
              </a:rPr>
              <a:t>for portfolio. The withdrawal strategy should be </a:t>
            </a:r>
            <a:r>
              <a:rPr lang="de-DE" sz="2000" b="1" dirty="0" smtClean="0">
                <a:solidFill>
                  <a:srgbClr val="A42036"/>
                </a:solidFill>
                <a:latin typeface="Arial" charset="0"/>
              </a:rPr>
              <a:t>constant in $ amounts </a:t>
            </a:r>
            <a:r>
              <a:rPr lang="de-DE" sz="2000" dirty="0" smtClean="0">
                <a:solidFill>
                  <a:srgbClr val="323C47"/>
                </a:solidFill>
                <a:latin typeface="Arial" charset="0"/>
              </a:rPr>
              <a:t>regardless of assumed investment strategy.</a:t>
            </a:r>
            <a:endParaRPr lang="en-US" sz="2000" dirty="0" smtClean="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20</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7" name="Picture 6"/>
          <p:cNvPicPr>
            <a:picLocks/>
          </p:cNvPicPr>
          <p:nvPr/>
        </p:nvPicPr>
        <p:blipFill>
          <a:blip r:embed="rId3"/>
          <a:stretch>
            <a:fillRect/>
          </a:stretch>
        </p:blipFill>
        <p:spPr>
          <a:xfrm>
            <a:off x="3806720"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9" name="Picture 8"/>
          <p:cNvPicPr>
            <a:picLocks/>
          </p:cNvPicPr>
          <p:nvPr/>
        </p:nvPicPr>
        <p:blipFill>
          <a:blip r:embed="rId5"/>
          <a:stretch>
            <a:fillRect/>
          </a:stretch>
        </p:blipFill>
        <p:spPr>
          <a:xfrm>
            <a:off x="1314389" y="3561136"/>
            <a:ext cx="2466000" cy="1260000"/>
          </a:xfrm>
          <a:prstGeom prst="rect">
            <a:avLst/>
          </a:prstGeom>
        </p:spPr>
      </p:pic>
      <p:pic>
        <p:nvPicPr>
          <p:cNvPr id="10" name="Picture 9"/>
          <p:cNvPicPr>
            <a:picLocks/>
          </p:cNvPicPr>
          <p:nvPr/>
        </p:nvPicPr>
        <p:blipFill>
          <a:blip r:embed="rId6"/>
          <a:stretch>
            <a:fillRect/>
          </a:stretch>
        </p:blipFill>
        <p:spPr>
          <a:xfrm>
            <a:off x="3806720" y="3561136"/>
            <a:ext cx="2466000" cy="1260000"/>
          </a:xfrm>
          <a:prstGeom prst="rect">
            <a:avLst/>
          </a:prstGeom>
        </p:spPr>
      </p:pic>
      <p:pic>
        <p:nvPicPr>
          <p:cNvPr id="11" name="Picture 10"/>
          <p:cNvPicPr>
            <a:picLocks/>
          </p:cNvPicPr>
          <p:nvPr/>
        </p:nvPicPr>
        <p:blipFill>
          <a:blip r:embed="rId5"/>
          <a:stretch>
            <a:fillRect/>
          </a:stretch>
        </p:blipFill>
        <p:spPr>
          <a:xfrm>
            <a:off x="6297622" y="3561136"/>
            <a:ext cx="2466000" cy="1260000"/>
          </a:xfrm>
          <a:prstGeom prst="rect">
            <a:avLst/>
          </a:prstGeom>
        </p:spPr>
      </p:pic>
      <p:pic>
        <p:nvPicPr>
          <p:cNvPr id="12" name="Picture 11"/>
          <p:cNvPicPr>
            <a:picLocks/>
          </p:cNvPicPr>
          <p:nvPr/>
        </p:nvPicPr>
        <p:blipFill>
          <a:blip r:embed="rId7"/>
          <a:stretch>
            <a:fillRect/>
          </a:stretch>
        </p:blipFill>
        <p:spPr>
          <a:xfrm>
            <a:off x="1314389" y="4835093"/>
            <a:ext cx="2466000" cy="1260000"/>
          </a:xfrm>
          <a:prstGeom prst="rect">
            <a:avLst/>
          </a:prstGeom>
        </p:spPr>
      </p:pic>
      <p:pic>
        <p:nvPicPr>
          <p:cNvPr id="13" name="Picture 12"/>
          <p:cNvPicPr>
            <a:picLocks/>
          </p:cNvPicPr>
          <p:nvPr/>
        </p:nvPicPr>
        <p:blipFill>
          <a:blip r:embed="rId8"/>
          <a:stretch>
            <a:fillRect/>
          </a:stretch>
        </p:blipFill>
        <p:spPr>
          <a:xfrm>
            <a:off x="3806720" y="4835093"/>
            <a:ext cx="2466000" cy="1260000"/>
          </a:xfrm>
          <a:prstGeom prst="rect">
            <a:avLst/>
          </a:prstGeom>
        </p:spPr>
      </p:pic>
      <p:pic>
        <p:nvPicPr>
          <p:cNvPr id="14" name="Picture 13"/>
          <p:cNvPicPr>
            <a:picLocks/>
          </p:cNvPicPr>
          <p:nvPr/>
        </p:nvPicPr>
        <p:blipFill>
          <a:blip r:embed="rId9"/>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61604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8505032"/>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gridCol w="630194"/>
                <a:gridCol w="2491802"/>
                <a:gridCol w="2491802"/>
                <a:gridCol w="2491802"/>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smtClean="0">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a:t>
                      </a:r>
                      <a:r>
                        <a:rPr lang="en-US" sz="1400" baseline="0" dirty="0" smtClean="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Equity from 0.6 to 0.3</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smtClean="0">
                          <a:solidFill>
                            <a:srgbClr val="FFFFFF"/>
                          </a:solidFill>
                        </a:rPr>
                        <a:t>100 – Age</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1272111">
                <a:tc rowSpan="3">
                  <a:txBody>
                    <a:bodyPr/>
                    <a:lstStyle/>
                    <a:p>
                      <a:pPr algn="ctr"/>
                      <a:r>
                        <a:rPr lang="en-US" sz="1400" b="1" dirty="0" smtClean="0">
                          <a:solidFill>
                            <a:srgbClr val="FFFFFF"/>
                          </a:solidFill>
                        </a:rPr>
                        <a:t>Timing bad return</a:t>
                      </a:r>
                      <a:endParaRPr lang="en-US" sz="1400" b="1" dirty="0">
                        <a:solidFill>
                          <a:srgbClr val="FFFFFF"/>
                        </a:solidFill>
                      </a:endParaRP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smtClean="0">
                          <a:solidFill>
                            <a:srgbClr val="FFFFFF"/>
                          </a:solidFill>
                        </a:rPr>
                        <a:t>Early</a:t>
                      </a:r>
                    </a:p>
                    <a:p>
                      <a:r>
                        <a:rPr lang="en-US" sz="1400" dirty="0" smtClean="0">
                          <a:solidFill>
                            <a:srgbClr val="FFFFFF"/>
                          </a:solidFill>
                        </a:rPr>
                        <a:t>(SORR</a:t>
                      </a:r>
                      <a:r>
                        <a:rPr lang="en-US" sz="1400" baseline="0" dirty="0" smtClean="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Random</a:t>
                      </a:r>
                    </a:p>
                    <a:p>
                      <a:r>
                        <a:rPr lang="en-US" sz="1400" dirty="0" smtClean="0">
                          <a:solidFill>
                            <a:srgbClr val="FFFFFF"/>
                          </a:solidFill>
                        </a:rPr>
                        <a:t>(SORR = 0.5)</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1272111">
                <a:tc vMerge="1">
                  <a:txBody>
                    <a:bodyPr/>
                    <a:lstStyle/>
                    <a:p>
                      <a:endParaRPr lang="en-US" sz="1400" dirty="0">
                        <a:solidFill>
                          <a:srgbClr val="323C47"/>
                        </a:solidFill>
                      </a:endParaRPr>
                    </a:p>
                  </a:txBody>
                  <a:tcPr vert="vert270">
                    <a:noFill/>
                  </a:tcPr>
                </a:tc>
                <a:tc>
                  <a:txBody>
                    <a:bodyPr/>
                    <a:lstStyle/>
                    <a:p>
                      <a:r>
                        <a:rPr lang="en-US" sz="1400" dirty="0" smtClean="0">
                          <a:solidFill>
                            <a:srgbClr val="FFFFFF"/>
                          </a:solidFill>
                        </a:rPr>
                        <a:t>Late</a:t>
                      </a:r>
                    </a:p>
                    <a:p>
                      <a:r>
                        <a:rPr lang="en-US" sz="1400" dirty="0" smtClean="0">
                          <a:solidFill>
                            <a:srgbClr val="FFFFFF"/>
                          </a:solidFill>
                        </a:rPr>
                        <a:t> (SORR = 0.7)</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Mean-reversion &amp; Momentum</a:t>
            </a:r>
          </a:p>
        </p:txBody>
      </p:sp>
      <p:sp>
        <p:nvSpPr>
          <p:cNvPr id="7" name="Rectangle 6"/>
          <p:cNvSpPr/>
          <p:nvPr/>
        </p:nvSpPr>
        <p:spPr>
          <a:xfrm>
            <a:off x="2985247" y="2918012"/>
            <a:ext cx="4585447" cy="19632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TBU:</a:t>
            </a:r>
          </a:p>
          <a:p>
            <a:pPr algn="ctr"/>
            <a:r>
              <a:rPr lang="en-US" dirty="0" smtClean="0">
                <a:solidFill>
                  <a:srgbClr val="FFFFFF"/>
                </a:solidFill>
              </a:rPr>
              <a:t>- Additional things to discuss: discount rate, lambda, gamma, ‘random’ for timing, why 1,000,000, why 40,000</a:t>
            </a:r>
            <a:endParaRPr lang="en-US" dirty="0">
              <a:solidFill>
                <a:srgbClr val="FFFFFF"/>
              </a:solidFill>
            </a:endParaRPr>
          </a:p>
        </p:txBody>
      </p:sp>
    </p:spTree>
    <p:extLst>
      <p:ext uri="{BB962C8B-B14F-4D97-AF65-F5344CB8AC3E}">
        <p14:creationId xmlns:p14="http://schemas.microsoft.com/office/powerpoint/2010/main" val="20424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smtClean="0"/>
              <a:t>cONSTANT</a:t>
            </a:r>
            <a:r>
              <a:rPr lang="en-US" dirty="0" smtClean="0"/>
              <a:t> </a:t>
            </a:r>
            <a:r>
              <a:rPr lang="en-US" dirty="0" err="1" smtClean="0"/>
              <a:t>pROPORTION</a:t>
            </a:r>
            <a:r>
              <a:rPr lang="en-US" dirty="0" smtClean="0"/>
              <a:t> PORTFOLIO INSURANCE (CPPI)</a:t>
            </a:r>
            <a:endParaRPr lang="en-US" dirty="0"/>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grpSp>
        <p:nvGrpSpPr>
          <p:cNvPr id="5" name="Group 4"/>
          <p:cNvGrpSpPr/>
          <p:nvPr/>
        </p:nvGrpSpPr>
        <p:grpSpPr>
          <a:xfrm>
            <a:off x="342900" y="1651490"/>
            <a:ext cx="8458200" cy="338554"/>
            <a:chOff x="342900" y="1812131"/>
            <a:chExt cx="8458200" cy="338554"/>
          </a:xfrm>
        </p:grpSpPr>
        <p:sp>
          <p:nvSpPr>
            <p:cNvPr id="6" name="TextBox 5"/>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14174"/>
            <a:ext cx="8444484" cy="584775"/>
          </a:xfrm>
          <a:prstGeom prst="rect">
            <a:avLst/>
          </a:prstGeom>
        </p:spPr>
        <p:txBody>
          <a:bodyPr wrap="square">
            <a:spAutoFit/>
          </a:bodyPr>
          <a:lstStyle/>
          <a:p>
            <a:pPr marL="285750" indent="-285750">
              <a:spcBef>
                <a:spcPts val="600"/>
              </a:spcBef>
              <a:buFont typeface="Arial" charset="0"/>
              <a:buChar char="•"/>
            </a:pPr>
            <a:r>
              <a:rPr lang="en-US" sz="1600" dirty="0">
                <a:solidFill>
                  <a:srgbClr val="323C47"/>
                </a:solidFill>
              </a:rPr>
              <a:t>CPPI allows an investor to maintain exposure to the upside potential of a risky asset while providing a capital guarantee against downside risk</a:t>
            </a:r>
            <a:r>
              <a:rPr lang="en-US" sz="1600" dirty="0" smtClean="0">
                <a:solidFill>
                  <a:srgbClr val="323C47"/>
                </a:solidFill>
              </a:rPr>
              <a:t>.</a:t>
            </a:r>
            <a:endParaRPr lang="en-US" sz="1600" dirty="0">
              <a:solidFill>
                <a:srgbClr val="323C47"/>
              </a:solidFill>
            </a:endParaRPr>
          </a:p>
        </p:txBody>
      </p:sp>
      <p:grpSp>
        <p:nvGrpSpPr>
          <p:cNvPr id="9" name="Group 8"/>
          <p:cNvGrpSpPr/>
          <p:nvPr/>
        </p:nvGrpSpPr>
        <p:grpSpPr>
          <a:xfrm>
            <a:off x="342900" y="2577230"/>
            <a:ext cx="8458200" cy="338554"/>
            <a:chOff x="342900" y="1812131"/>
            <a:chExt cx="8458200" cy="338554"/>
          </a:xfrm>
        </p:grpSpPr>
        <p:sp>
          <p:nvSpPr>
            <p:cNvPr id="10" name="TextBox 9"/>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Approach</a:t>
              </a: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Rectangle 11"/>
              <p:cNvSpPr/>
              <p:nvPr/>
            </p:nvSpPr>
            <p:spPr>
              <a:xfrm>
                <a:off x="342900" y="2915783"/>
                <a:ext cx="8801100" cy="2223044"/>
              </a:xfrm>
              <a:prstGeom prst="rect">
                <a:avLst/>
              </a:prstGeom>
            </p:spPr>
            <p:txBody>
              <a:bodyPr wrap="square">
                <a:spAutoFit/>
              </a:bodyPr>
              <a:lstStyle/>
              <a:p>
                <a:pPr marL="285750" indent="-285750">
                  <a:spcBef>
                    <a:spcPts val="600"/>
                  </a:spcBef>
                  <a:buFont typeface="Arial" charset="0"/>
                  <a:buChar char="•"/>
                </a:pPr>
                <a:r>
                  <a:rPr lang="en-US" sz="1600" dirty="0" smtClean="0">
                    <a:solidFill>
                      <a:srgbClr val="323C47"/>
                    </a:solidFill>
                  </a:rPr>
                  <a:t>At time t, Portfolio Value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𝑉</m:t>
                        </m:r>
                      </m:e>
                      <m:sub>
                        <m:r>
                          <a:rPr lang="en-US" sz="1600" i="1">
                            <a:solidFill>
                              <a:srgbClr val="323C47"/>
                            </a:solidFill>
                            <a:latin typeface="Cambria Math" charset="0"/>
                          </a:rPr>
                          <m:t>𝑡</m:t>
                        </m:r>
                      </m:sub>
                    </m:sSub>
                  </m:oMath>
                </a14:m>
                <a:r>
                  <a:rPr lang="en-US" sz="1600" dirty="0" smtClean="0">
                    <a:solidFill>
                      <a:srgbClr val="323C47"/>
                    </a:solidFill>
                  </a:rPr>
                  <a:t>  </a:t>
                </a:r>
              </a:p>
              <a:p>
                <a:pPr marL="285750" indent="-285750">
                  <a:spcBef>
                    <a:spcPts val="600"/>
                  </a:spcBef>
                  <a:buFont typeface="Arial" charset="0"/>
                  <a:buChar char="•"/>
                </a:pPr>
                <a:r>
                  <a:rPr lang="en-US" sz="1600" dirty="0" smtClean="0">
                    <a:solidFill>
                      <a:srgbClr val="323C47"/>
                    </a:solidFill>
                  </a:rPr>
                  <a:t>Floor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𝐹</m:t>
                        </m:r>
                      </m:e>
                      <m:sub>
                        <m:r>
                          <a:rPr lang="en-US" sz="1600" i="1">
                            <a:solidFill>
                              <a:srgbClr val="323C47"/>
                            </a:solidFill>
                            <a:latin typeface="Cambria Math" charset="0"/>
                          </a:rPr>
                          <m:t>𝑡</m:t>
                        </m:r>
                      </m:sub>
                    </m:sSub>
                  </m:oMath>
                </a14:m>
                <a:r>
                  <a:rPr lang="en-US" sz="1600" dirty="0" smtClean="0">
                    <a:solidFill>
                      <a:srgbClr val="323C47"/>
                    </a:solidFill>
                  </a:rPr>
                  <a:t> calculated by NPV of monthly withdraw</a:t>
                </a:r>
              </a:p>
              <a:p>
                <a:pPr marL="285750" indent="-285750">
                  <a:spcBef>
                    <a:spcPts val="600"/>
                  </a:spcBef>
                  <a:buFont typeface="Arial" charset="0"/>
                  <a:buChar char="•"/>
                </a:pPr>
                <a:r>
                  <a:rPr lang="en-US" sz="1600" dirty="0" smtClean="0">
                    <a:solidFill>
                      <a:srgbClr val="323C47"/>
                    </a:solidFill>
                  </a:rPr>
                  <a:t>Cushion Value </a:t>
                </a:r>
                <a14:m>
                  <m:oMath xmlns:m="http://schemas.openxmlformats.org/officeDocument/2006/math">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𝐶</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𝐹</m:t>
                        </m:r>
                      </m:e>
                      <m:sub>
                        <m:r>
                          <a:rPr lang="en-US" sz="1600" b="0" i="1" smtClean="0">
                            <a:solidFill>
                              <a:srgbClr val="323C47"/>
                            </a:solidFill>
                            <a:latin typeface="Cambria Math" charset="0"/>
                          </a:rPr>
                          <m:t>𝑡</m:t>
                        </m:r>
                      </m:sub>
                    </m:sSub>
                  </m:oMath>
                </a14:m>
                <a:r>
                  <a:rPr lang="en-US" sz="1600" baseline="-25000" dirty="0" smtClean="0">
                    <a:solidFill>
                      <a:srgbClr val="323C47"/>
                    </a:solidFill>
                  </a:rPr>
                  <a:t> </a:t>
                </a:r>
                <a:endParaRPr lang="en-US" sz="1600" dirty="0" smtClean="0">
                  <a:solidFill>
                    <a:srgbClr val="323C47"/>
                  </a:solidFill>
                </a:endParaRPr>
              </a:p>
              <a:p>
                <a:pPr marL="285750" indent="-285750">
                  <a:spcBef>
                    <a:spcPts val="600"/>
                  </a:spcBef>
                  <a:buFont typeface="Arial" charset="0"/>
                  <a:buChar char="•"/>
                </a:pPr>
                <a:r>
                  <a:rPr lang="en-US" sz="1600" dirty="0" smtClean="0">
                    <a:solidFill>
                      <a:srgbClr val="323C47"/>
                    </a:solidFill>
                  </a:rPr>
                  <a:t>When Cushion Value </a:t>
                </a:r>
                <a14:m>
                  <m:oMath xmlns:m="http://schemas.openxmlformats.org/officeDocument/2006/math">
                    <m:sSub>
                      <m:sSubPr>
                        <m:ctrlPr>
                          <a:rPr lang="en-US" sz="1600" i="1">
                            <a:solidFill>
                              <a:srgbClr val="323C47"/>
                            </a:solidFill>
                            <a:latin typeface="Cambria Math" charset="0"/>
                          </a:rPr>
                        </m:ctrlPr>
                      </m:sSubPr>
                      <m:e>
                        <m:r>
                          <a:rPr lang="en-US" sz="1600" i="1">
                            <a:solidFill>
                              <a:srgbClr val="323C47"/>
                            </a:solidFill>
                            <a:latin typeface="Cambria Math" charset="0"/>
                          </a:rPr>
                          <m:t>𝐶</m:t>
                        </m:r>
                      </m:e>
                      <m:sub>
                        <m:r>
                          <a:rPr lang="en-US" sz="1600" i="1">
                            <a:solidFill>
                              <a:srgbClr val="323C47"/>
                            </a:solidFill>
                            <a:latin typeface="Cambria Math" charset="0"/>
                          </a:rPr>
                          <m:t>𝑡</m:t>
                        </m:r>
                      </m:sub>
                    </m:sSub>
                    <m:r>
                      <a:rPr lang="en-US" sz="1600" b="0" i="0" smtClean="0">
                        <a:solidFill>
                          <a:srgbClr val="323C47"/>
                        </a:solidFill>
                        <a:latin typeface="Cambria Math" charset="0"/>
                      </a:rPr>
                      <m:t>&gt;0</m:t>
                    </m:r>
                  </m:oMath>
                </a14:m>
                <a:r>
                  <a:rPr lang="en-US" sz="1600" dirty="0" smtClean="0">
                    <a:solidFill>
                      <a:srgbClr val="323C47"/>
                    </a:solidFill>
                  </a:rPr>
                  <a:t>, we invest total amount </a:t>
                </a:r>
                <a14:m>
                  <m:oMath xmlns:m="http://schemas.openxmlformats.org/officeDocument/2006/math">
                    <m:sSub>
                      <m:sSubPr>
                        <m:ctrlPr>
                          <a:rPr lang="en-US" sz="1600" i="1" smtClean="0">
                            <a:solidFill>
                              <a:srgbClr val="323C47"/>
                            </a:solidFill>
                            <a:latin typeface="Cambria Math" charset="0"/>
                          </a:rPr>
                        </m:ctrlPr>
                      </m:sSubPr>
                      <m:e>
                        <m:r>
                          <a:rPr lang="en-US" sz="1600" b="0" i="1" smtClean="0">
                            <a:solidFill>
                              <a:srgbClr val="323C47"/>
                            </a:solidFill>
                            <a:latin typeface="Cambria Math" charset="0"/>
                          </a:rPr>
                          <m:t>𝑒</m:t>
                        </m:r>
                      </m:e>
                      <m:sub>
                        <m:r>
                          <a:rPr lang="en-US" sz="1600" b="0" i="1" smtClean="0">
                            <a:solidFill>
                              <a:srgbClr val="323C47"/>
                            </a:solidFill>
                            <a:latin typeface="Cambria Math" charset="0"/>
                          </a:rPr>
                          <m:t>𝑡</m:t>
                        </m:r>
                      </m:sub>
                    </m:sSub>
                    <m:r>
                      <a:rPr lang="en-US" sz="1600" b="0" i="1" smtClean="0">
                        <a:solidFill>
                          <a:srgbClr val="323C47"/>
                        </a:solidFill>
                        <a:latin typeface="Cambria Math" charset="0"/>
                      </a:rPr>
                      <m:t>=</m:t>
                    </m:r>
                    <m:r>
                      <a:rPr lang="en-US" sz="1600" b="0" i="1" smtClean="0">
                        <a:solidFill>
                          <a:srgbClr val="323C47"/>
                        </a:solidFill>
                        <a:latin typeface="Cambria Math" charset="0"/>
                      </a:rPr>
                      <m:t>𝑚</m:t>
                    </m:r>
                    <m:sSub>
                      <m:sSubPr>
                        <m:ctrlPr>
                          <a:rPr lang="en-US" sz="1600" i="1">
                            <a:solidFill>
                              <a:srgbClr val="323C47"/>
                            </a:solidFill>
                            <a:latin typeface="Cambria Math" charset="0"/>
                          </a:rPr>
                        </m:ctrlPr>
                      </m:sSubPr>
                      <m:e>
                        <m:r>
                          <a:rPr lang="en-US" sz="1600" i="1">
                            <a:solidFill>
                              <a:srgbClr val="323C47"/>
                            </a:solidFill>
                            <a:latin typeface="Cambria Math" charset="0"/>
                          </a:rPr>
                          <m:t>𝐶</m:t>
                        </m:r>
                      </m:e>
                      <m:sub>
                        <m:r>
                          <a:rPr lang="en-US" sz="1600" i="1">
                            <a:solidFill>
                              <a:srgbClr val="323C47"/>
                            </a:solidFill>
                            <a:latin typeface="Cambria Math" charset="0"/>
                          </a:rPr>
                          <m:t>𝑡</m:t>
                        </m:r>
                      </m:sub>
                    </m:sSub>
                  </m:oMath>
                </a14:m>
                <a:r>
                  <a:rPr lang="en-US" sz="1600" dirty="0" smtClean="0">
                    <a:solidFill>
                      <a:srgbClr val="323C47"/>
                    </a:solidFill>
                  </a:rPr>
                  <a:t> in equity</a:t>
                </a:r>
              </a:p>
              <a:p>
                <a:pPr marL="285750" indent="-285750">
                  <a:spcBef>
                    <a:spcPts val="600"/>
                  </a:spcBef>
                  <a:buFont typeface="Arial" charset="0"/>
                  <a:buChar char="•"/>
                </a:pPr>
                <a14:m>
                  <m:oMath xmlns:m="http://schemas.openxmlformats.org/officeDocument/2006/math">
                    <m:r>
                      <a:rPr lang="en-US" sz="1600" b="0" i="1" dirty="0" smtClean="0">
                        <a:solidFill>
                          <a:srgbClr val="323C47"/>
                        </a:solidFill>
                        <a:latin typeface="Cambria Math" charset="0"/>
                      </a:rPr>
                      <m:t>𝑚</m:t>
                    </m:r>
                  </m:oMath>
                </a14:m>
                <a:r>
                  <a:rPr lang="en-US" sz="1600" dirty="0" smtClean="0">
                    <a:solidFill>
                      <a:srgbClr val="323C47"/>
                    </a:solidFill>
                  </a:rPr>
                  <a:t> is a nonnegative constant measured by inverse of max historical equity return; higher </a:t>
                </a:r>
                <a14:m>
                  <m:oMath xmlns:m="http://schemas.openxmlformats.org/officeDocument/2006/math">
                    <m:r>
                      <a:rPr lang="en-US" sz="1600" i="1" dirty="0" smtClean="0">
                        <a:solidFill>
                          <a:srgbClr val="323C47"/>
                        </a:solidFill>
                        <a:latin typeface="Cambria Math" charset="0"/>
                      </a:rPr>
                      <m:t>𝑚</m:t>
                    </m:r>
                  </m:oMath>
                </a14:m>
                <a:r>
                  <a:rPr lang="en-US" sz="1600" dirty="0" smtClean="0">
                    <a:solidFill>
                      <a:srgbClr val="323C47"/>
                    </a:solidFill>
                  </a:rPr>
                  <a:t> </a:t>
                </a:r>
                <a:r>
                  <a:rPr lang="en-US" sz="1600" dirty="0" smtClean="0">
                    <a:solidFill>
                      <a:srgbClr val="323C47"/>
                    </a:solidFill>
                    <a:sym typeface="Wingdings"/>
                  </a:rPr>
                  <a:t> higher amount invested in equity </a:t>
                </a:r>
                <a:r>
                  <a:rPr lang="en-US" sz="1600" dirty="0">
                    <a:solidFill>
                      <a:srgbClr val="323C47"/>
                    </a:solidFill>
                    <a:sym typeface="Wingdings"/>
                  </a:rPr>
                  <a:t> </a:t>
                </a:r>
                <a:r>
                  <a:rPr lang="en-US" sz="1600" dirty="0" smtClean="0">
                    <a:solidFill>
                      <a:srgbClr val="323C47"/>
                    </a:solidFill>
                    <a:sym typeface="Wingdings"/>
                  </a:rPr>
                  <a:t>higher risk exposure</a:t>
                </a:r>
                <a:endParaRPr lang="en-US" sz="1600" dirty="0" smtClean="0">
                  <a:solidFill>
                    <a:srgbClr val="323C47"/>
                  </a:solidFill>
                </a:endParaRPr>
              </a:p>
              <a:p>
                <a:pPr marL="285750" indent="-285750">
                  <a:spcBef>
                    <a:spcPts val="600"/>
                  </a:spcBef>
                  <a:buFont typeface="Arial" charset="0"/>
                  <a:buChar char="•"/>
                </a:pPr>
                <a:r>
                  <a:rPr lang="en-US" sz="1600" dirty="0" smtClean="0">
                    <a:solidFill>
                      <a:srgbClr val="323C47"/>
                    </a:solidFill>
                  </a:rPr>
                  <a:t>The iteration </a:t>
                </a:r>
                <a14:m>
                  <m:oMath xmlns:m="http://schemas.openxmlformats.org/officeDocument/2006/math">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r>
                          <a:rPr lang="en-US" sz="1600" b="0" i="1" smtClean="0">
                            <a:solidFill>
                              <a:srgbClr val="323C47"/>
                            </a:solidFill>
                            <a:latin typeface="Cambria Math" charset="0"/>
                          </a:rPr>
                          <m:t>+1</m:t>
                        </m:r>
                      </m:sub>
                    </m:sSub>
                    <m:r>
                      <a:rPr lang="en-US" sz="1600" b="0" i="1" smtClean="0">
                        <a:solidFill>
                          <a:srgbClr val="323C47"/>
                        </a:solidFill>
                        <a:latin typeface="Cambria Math" charset="0"/>
                      </a:rPr>
                      <m:t>=</m:t>
                    </m:r>
                    <m:sSub>
                      <m:sSubPr>
                        <m:ctrlPr>
                          <a:rPr lang="en-US" sz="1600" b="0" i="1" smtClean="0">
                            <a:solidFill>
                              <a:srgbClr val="323C47"/>
                            </a:solidFill>
                            <a:latin typeface="Cambria Math" charset="0"/>
                          </a:rPr>
                        </m:ctrlPr>
                      </m:sSubPr>
                      <m:e>
                        <m:r>
                          <a:rPr lang="en-US" sz="1600" b="0" i="1" smtClean="0">
                            <a:solidFill>
                              <a:srgbClr val="323C47"/>
                            </a:solidFill>
                            <a:latin typeface="Cambria Math" charset="0"/>
                          </a:rPr>
                          <m:t>𝑉</m:t>
                        </m:r>
                      </m:e>
                      <m:sub>
                        <m:r>
                          <a:rPr lang="en-US" sz="1600" b="0" i="1" smtClean="0">
                            <a:solidFill>
                              <a:srgbClr val="323C47"/>
                            </a:solidFill>
                            <a:latin typeface="Cambria Math" charset="0"/>
                          </a:rPr>
                          <m:t>𝑡</m:t>
                        </m:r>
                      </m:sub>
                    </m:sSub>
                    <m:r>
                      <a:rPr lang="en-US" sz="1600" b="0" i="0" smtClean="0">
                        <a:solidFill>
                          <a:srgbClr val="323C47"/>
                        </a:solidFill>
                        <a:latin typeface="Cambria Math" charset="0"/>
                      </a:rPr>
                      <m:t>+</m:t>
                    </m:r>
                    <m:sSub>
                      <m:sSubPr>
                        <m:ctrlPr>
                          <a:rPr lang="en-US" sz="1600" i="1">
                            <a:solidFill>
                              <a:srgbClr val="323C47"/>
                            </a:solidFill>
                            <a:latin typeface="Cambria Math" charset="0"/>
                          </a:rPr>
                        </m:ctrlPr>
                      </m:sSubPr>
                      <m:e>
                        <m:r>
                          <a:rPr lang="en-US" sz="1600" i="1">
                            <a:solidFill>
                              <a:srgbClr val="323C47"/>
                            </a:solidFill>
                            <a:latin typeface="Cambria Math" charset="0"/>
                          </a:rPr>
                          <m:t>𝑒</m:t>
                        </m:r>
                      </m:e>
                      <m:sub>
                        <m:r>
                          <a:rPr lang="en-US" sz="1600" i="1">
                            <a:solidFill>
                              <a:srgbClr val="323C47"/>
                            </a:solidFill>
                            <a:latin typeface="Cambria Math" charset="0"/>
                          </a:rPr>
                          <m:t>𝑡</m:t>
                        </m:r>
                      </m:sub>
                    </m:sSub>
                    <m:r>
                      <a:rPr lang="en-US" sz="1600" i="1" smtClean="0">
                        <a:solidFill>
                          <a:srgbClr val="323C47"/>
                        </a:solidFill>
                        <a:latin typeface="Cambria Math" charset="0"/>
                        <a:ea typeface="Cambria Math" charset="0"/>
                        <a:cs typeface="Cambria Math" charset="0"/>
                      </a:rPr>
                      <m:t>×</m:t>
                    </m:r>
                    <m:sSub>
                      <m:sSubPr>
                        <m:ctrlPr>
                          <a:rPr lang="en-US" sz="160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𝑟</m:t>
                        </m:r>
                      </m:e>
                      <m:sub>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𝑒</m:t>
                            </m:r>
                          </m:e>
                          <m:sub>
                            <m:r>
                              <a:rPr lang="en-US" sz="1600" b="0" i="1" smtClean="0">
                                <a:solidFill>
                                  <a:srgbClr val="323C47"/>
                                </a:solidFill>
                                <a:latin typeface="Cambria Math" charset="0"/>
                                <a:ea typeface="Cambria Math" charset="0"/>
                                <a:cs typeface="Cambria Math" charset="0"/>
                              </a:rPr>
                              <m:t>𝑡</m:t>
                            </m:r>
                          </m:sub>
                        </m:sSub>
                      </m:sub>
                    </m:sSub>
                    <m:r>
                      <a:rPr lang="en-US" sz="1600" b="0" i="1" smtClean="0">
                        <a:solidFill>
                          <a:srgbClr val="323C47"/>
                        </a:solidFill>
                        <a:latin typeface="Cambria Math" charset="0"/>
                        <a:ea typeface="Cambria Math" charset="0"/>
                        <a:cs typeface="Cambria Math" charset="0"/>
                      </a:rPr>
                      <m:t>+</m:t>
                    </m:r>
                    <m:d>
                      <m:dPr>
                        <m:ctrlPr>
                          <a:rPr lang="en-US" sz="1600" b="0" i="1" smtClean="0">
                            <a:solidFill>
                              <a:srgbClr val="323C47"/>
                            </a:solidFill>
                            <a:latin typeface="Cambria Math" charset="0"/>
                            <a:ea typeface="Cambria Math" charset="0"/>
                            <a:cs typeface="Cambria Math" charset="0"/>
                          </a:rPr>
                        </m:ctrlPr>
                      </m:dPr>
                      <m:e>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𝑉</m:t>
                            </m:r>
                          </m:e>
                          <m:sub>
                            <m:r>
                              <a:rPr lang="en-US" sz="1600" b="0" i="1" smtClean="0">
                                <a:solidFill>
                                  <a:srgbClr val="323C47"/>
                                </a:solidFill>
                                <a:latin typeface="Cambria Math" charset="0"/>
                                <a:ea typeface="Cambria Math" charset="0"/>
                                <a:cs typeface="Cambria Math" charset="0"/>
                              </a:rPr>
                              <m:t>𝑡</m:t>
                            </m:r>
                          </m:sub>
                        </m:sSub>
                        <m:r>
                          <a:rPr lang="en-US" sz="1600" b="0" i="1" smtClean="0">
                            <a:solidFill>
                              <a:srgbClr val="323C47"/>
                            </a:solidFill>
                            <a:latin typeface="Cambria Math" charset="0"/>
                            <a:ea typeface="Cambria Math" charset="0"/>
                            <a:cs typeface="Cambria Math" charset="0"/>
                          </a:rPr>
                          <m:t>−</m:t>
                        </m:r>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𝑒</m:t>
                            </m:r>
                          </m:e>
                          <m:sub>
                            <m:r>
                              <a:rPr lang="en-US" sz="1600" b="0" i="1" smtClean="0">
                                <a:solidFill>
                                  <a:srgbClr val="323C47"/>
                                </a:solidFill>
                                <a:latin typeface="Cambria Math" charset="0"/>
                                <a:ea typeface="Cambria Math" charset="0"/>
                                <a:cs typeface="Cambria Math" charset="0"/>
                              </a:rPr>
                              <m:t>𝑡</m:t>
                            </m:r>
                          </m:sub>
                        </m:sSub>
                      </m:e>
                    </m:d>
                    <m:r>
                      <a:rPr lang="en-US" sz="1600" b="0" i="1" smtClean="0">
                        <a:solidFill>
                          <a:srgbClr val="323C47"/>
                        </a:solidFill>
                        <a:latin typeface="Cambria Math" charset="0"/>
                        <a:ea typeface="Cambria Math" charset="0"/>
                        <a:cs typeface="Cambria Math" charset="0"/>
                      </a:rPr>
                      <m:t>×</m:t>
                    </m:r>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𝑟</m:t>
                        </m:r>
                      </m:e>
                      <m:sub>
                        <m:sSub>
                          <m:sSubPr>
                            <m:ctrlPr>
                              <a:rPr lang="en-US" sz="1600" b="0" i="1" smtClean="0">
                                <a:solidFill>
                                  <a:srgbClr val="323C47"/>
                                </a:solidFill>
                                <a:latin typeface="Cambria Math" charset="0"/>
                                <a:ea typeface="Cambria Math" charset="0"/>
                                <a:cs typeface="Cambria Math" charset="0"/>
                              </a:rPr>
                            </m:ctrlPr>
                          </m:sSubPr>
                          <m:e>
                            <m:r>
                              <a:rPr lang="en-US" sz="1600" b="0" i="1" smtClean="0">
                                <a:solidFill>
                                  <a:srgbClr val="323C47"/>
                                </a:solidFill>
                                <a:latin typeface="Cambria Math" charset="0"/>
                                <a:ea typeface="Cambria Math" charset="0"/>
                                <a:cs typeface="Cambria Math" charset="0"/>
                              </a:rPr>
                              <m:t>𝐹𝐼</m:t>
                            </m:r>
                          </m:e>
                          <m:sub>
                            <m:r>
                              <a:rPr lang="en-US" sz="1600" b="0" i="1" smtClean="0">
                                <a:solidFill>
                                  <a:srgbClr val="323C47"/>
                                </a:solidFill>
                                <a:latin typeface="Cambria Math" charset="0"/>
                                <a:ea typeface="Cambria Math" charset="0"/>
                                <a:cs typeface="Cambria Math" charset="0"/>
                              </a:rPr>
                              <m:t>𝑡</m:t>
                            </m:r>
                          </m:sub>
                        </m:sSub>
                      </m:sub>
                    </m:sSub>
                    <m:r>
                      <a:rPr lang="en-US" sz="1600" b="0" i="1" smtClean="0">
                        <a:solidFill>
                          <a:srgbClr val="323C47"/>
                        </a:solidFill>
                        <a:latin typeface="Cambria Math" charset="0"/>
                        <a:ea typeface="Cambria Math" charset="0"/>
                        <a:cs typeface="Cambria Math" charset="0"/>
                      </a:rPr>
                      <m:t>−</m:t>
                    </m:r>
                    <m:r>
                      <a:rPr lang="en-US" sz="1600" b="0" i="1" smtClean="0">
                        <a:solidFill>
                          <a:srgbClr val="323C47"/>
                        </a:solidFill>
                        <a:latin typeface="Cambria Math" charset="0"/>
                        <a:ea typeface="Cambria Math" charset="0"/>
                        <a:cs typeface="Cambria Math" charset="0"/>
                      </a:rPr>
                      <m:t>𝑚𝑜𝑛𝑡h𝑙𝑦</m:t>
                    </m:r>
                    <m:r>
                      <a:rPr lang="en-US" sz="1600" b="0" i="1" smtClean="0">
                        <a:solidFill>
                          <a:srgbClr val="323C47"/>
                        </a:solidFill>
                        <a:latin typeface="Cambria Math" charset="0"/>
                        <a:ea typeface="Cambria Math" charset="0"/>
                        <a:cs typeface="Cambria Math" charset="0"/>
                      </a:rPr>
                      <m:t> </m:t>
                    </m:r>
                    <m:r>
                      <a:rPr lang="en-US" sz="1600" b="0" i="1" smtClean="0">
                        <a:solidFill>
                          <a:srgbClr val="323C47"/>
                        </a:solidFill>
                        <a:latin typeface="Cambria Math" charset="0"/>
                        <a:ea typeface="Cambria Math" charset="0"/>
                        <a:cs typeface="Cambria Math" charset="0"/>
                      </a:rPr>
                      <m:t>𝑤𝑖𝑡h𝑑𝑟𝑎𝑤</m:t>
                    </m:r>
                  </m:oMath>
                </a14:m>
                <a:endParaRPr lang="en-US" sz="1600" dirty="0" smtClean="0">
                  <a:solidFill>
                    <a:srgbClr val="323C4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2900" y="2915783"/>
                <a:ext cx="8801100" cy="2223044"/>
              </a:xfrm>
              <a:prstGeom prst="rect">
                <a:avLst/>
              </a:prstGeom>
              <a:blipFill rotWithShape="0">
                <a:blip r:embed="rId2"/>
                <a:stretch>
                  <a:fillRect l="-277" t="-822" b="-15616"/>
                </a:stretch>
              </a:blipFill>
            </p:spPr>
            <p:txBody>
              <a:bodyPr/>
              <a:lstStyle/>
              <a:p>
                <a:r>
                  <a:rPr lang="en-US">
                    <a:noFill/>
                  </a:rPr>
                  <a:t> </a:t>
                </a:r>
              </a:p>
            </p:txBody>
          </p:sp>
        </mc:Fallback>
      </mc:AlternateContent>
      <p:grpSp>
        <p:nvGrpSpPr>
          <p:cNvPr id="18" name="Group 17"/>
          <p:cNvGrpSpPr/>
          <p:nvPr/>
        </p:nvGrpSpPr>
        <p:grpSpPr>
          <a:xfrm>
            <a:off x="342900" y="5234570"/>
            <a:ext cx="8458200" cy="338554"/>
            <a:chOff x="342900" y="1812131"/>
            <a:chExt cx="8458200" cy="338554"/>
          </a:xfrm>
        </p:grpSpPr>
        <p:sp>
          <p:nvSpPr>
            <p:cNvPr id="19" name="TextBox 18"/>
            <p:cNvSpPr txBox="1"/>
            <p:nvPr/>
          </p:nvSpPr>
          <p:spPr>
            <a:xfrm>
              <a:off x="342900" y="1812131"/>
              <a:ext cx="8458200" cy="338554"/>
            </a:xfrm>
            <a:prstGeom prst="rect">
              <a:avLst/>
            </a:prstGeom>
            <a:noFill/>
          </p:spPr>
          <p:txBody>
            <a:bodyPr wrap="square" rtlCol="0">
              <a:spAutoFit/>
            </a:bodyPr>
            <a:lstStyle/>
            <a:p>
              <a:r>
                <a:rPr lang="en-US" sz="1600" dirty="0" smtClean="0">
                  <a:solidFill>
                    <a:srgbClr val="323C47"/>
                  </a:solidFill>
                  <a:latin typeface="Arial" charset="0"/>
                </a:rPr>
                <a:t>Measure</a:t>
              </a: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342900" y="5573124"/>
            <a:ext cx="8444484" cy="584775"/>
          </a:xfrm>
          <a:prstGeom prst="rect">
            <a:avLst/>
          </a:prstGeom>
        </p:spPr>
        <p:txBody>
          <a:bodyPr wrap="square">
            <a:spAutoFit/>
          </a:bodyPr>
          <a:lstStyle/>
          <a:p>
            <a:pPr marL="285750" indent="-285750">
              <a:spcBef>
                <a:spcPts val="600"/>
              </a:spcBef>
              <a:buFont typeface="Arial" charset="0"/>
              <a:buChar char="•"/>
            </a:pPr>
            <a:r>
              <a:rPr lang="en-US" sz="1600" dirty="0" smtClean="0">
                <a:solidFill>
                  <a:srgbClr val="323C47"/>
                </a:solidFill>
              </a:rPr>
              <a:t>After running 100,000 simulations, a positive mean portfolio value by time of retirement shows CPPI a stable strategy with limited downside risk and chance in bullish market.</a:t>
            </a:r>
            <a:endParaRPr lang="en-US" sz="1600" dirty="0">
              <a:solidFill>
                <a:srgbClr val="323C47"/>
              </a:solidFill>
            </a:endParaRPr>
          </a:p>
        </p:txBody>
      </p:sp>
    </p:spTree>
    <p:extLst>
      <p:ext uri="{BB962C8B-B14F-4D97-AF65-F5344CB8AC3E}">
        <p14:creationId xmlns:p14="http://schemas.microsoft.com/office/powerpoint/2010/main" val="1969923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a:t>
            </a:r>
            <a:r>
              <a:rPr lang="en-US" sz="1800" smtClean="0"/>
              <a:t>= 0.3</a:t>
            </a:r>
            <a:r>
              <a:rPr lang="en-US" smtClean="0"/>
              <a:t/>
            </a:r>
            <a:br>
              <a:rPr lang="en-US" smtClean="0"/>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 </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a:solidFill>
                <a:srgbClr val="CAC8C8"/>
              </a:solidFill>
            </a:endParaRPr>
          </a:p>
          <a:p>
            <a:pPr>
              <a:lnSpc>
                <a:spcPct val="200000"/>
              </a:lnSpc>
            </a:pPr>
            <a:r>
              <a:rPr lang="de-DE" sz="2400" b="1" dirty="0" smtClean="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3021535"/>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16.16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3.89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-0.21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7.90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-4.75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3.77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0.09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1.07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1.33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0.62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5.66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0.3</a:t>
            </a:r>
            <a:r>
              <a:rPr lang="en-US" dirty="0" smtClean="0"/>
              <a:t/>
            </a:r>
            <a:br>
              <a:rPr lang="en-US" dirty="0" smtClean="0"/>
            </a:br>
            <a:endParaRPr lang="en-US" b="0" i="1" cap="none" dirty="0">
              <a:solidFill>
                <a:schemeClr val="tx1"/>
              </a:solidFill>
            </a:endParaRPr>
          </a:p>
        </p:txBody>
      </p:sp>
    </p:spTree>
    <p:extLst>
      <p:ext uri="{BB962C8B-B14F-4D97-AF65-F5344CB8AC3E}">
        <p14:creationId xmlns:p14="http://schemas.microsoft.com/office/powerpoint/2010/main" val="1000679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0.5</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04057081"/>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8.30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0.63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18.33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-3.02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27.64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8.05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1.26</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3.65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0.92</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-2.72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21.11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dirty="0"/>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0.35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0.27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-2.83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16.87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21411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sz="1800" dirty="0" smtClean="0"/>
              <a:t>SORR = 0.7</a:t>
            </a:r>
            <a:r>
              <a:rPr lang="en-US" dirty="0" smtClean="0"/>
              <a:t/>
            </a:r>
            <a:br>
              <a:rPr lang="en-US" dirty="0" smtClean="0"/>
            </a:br>
            <a:endParaRPr lang="en-US" b="0" i="1" cap="none"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4400474"/>
              </p:ext>
            </p:extLst>
          </p:nvPr>
        </p:nvGraphicFramePr>
        <p:xfrm>
          <a:off x="342900" y="1931009"/>
          <a:ext cx="8444483" cy="4030797"/>
        </p:xfrm>
        <a:graphic>
          <a:graphicData uri="http://schemas.openxmlformats.org/drawingml/2006/table">
            <a:tbl>
              <a:tblPr firstRow="1" bandRow="1">
                <a:tableStyleId>{5C22544A-7EE6-4342-B048-85BDC9FD1C3A}</a:tableStyleId>
              </a:tblPr>
              <a:tblGrid>
                <a:gridCol w="1748743"/>
                <a:gridCol w="1339148"/>
                <a:gridCol w="1339148"/>
                <a:gridCol w="1339148"/>
                <a:gridCol w="1339148"/>
                <a:gridCol w="1339148"/>
              </a:tblGrid>
              <a:tr h="0">
                <a:tc>
                  <a:txBody>
                    <a:bodyPr/>
                    <a:lstStyle/>
                    <a:p>
                      <a:r>
                        <a:rPr lang="en-US" sz="1400" dirty="0" smtClean="0">
                          <a:solidFill>
                            <a:srgbClr val="FFFFFF"/>
                          </a:solidFill>
                        </a:rPr>
                        <a:t>Utility Coverage</a:t>
                      </a:r>
                      <a:r>
                        <a:rPr lang="en-US" sz="1400" baseline="0" dirty="0" smtClean="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St. Dev.</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Median</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err="1" smtClean="0">
                          <a:solidFill>
                            <a:srgbClr val="FFFFFF"/>
                          </a:solidFill>
                        </a:rPr>
                        <a:t>Skewness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smtClean="0">
                          <a:solidFill>
                            <a:srgbClr val="FFFFFF"/>
                          </a:solidFill>
                        </a:rPr>
                        <a:t>Kurtosis</a:t>
                      </a:r>
                      <a:endParaRPr lang="en-US" sz="1600" b="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r>
              <a:tr h="390293">
                <a:tc>
                  <a:txBody>
                    <a:bodyPr/>
                    <a:lstStyle/>
                    <a:p>
                      <a:r>
                        <a:rPr lang="en-US" sz="1400" dirty="0" smtClean="0">
                          <a:solidFill>
                            <a:srgbClr val="FFFFFF"/>
                          </a:solidFill>
                        </a:rPr>
                        <a:t>Constant Equity 0.1</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-0.45</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0.80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-0.17</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3.23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-1.03</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2.15</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Constant Equity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-2.66</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1.51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-2.94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0.58</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100 </a:t>
                      </a:r>
                      <a:r>
                        <a:rPr lang="en-US" sz="1400" baseline="0" dirty="0" smtClean="0">
                          <a:solidFill>
                            <a:srgbClr val="FFFFFF"/>
                          </a:solidFill>
                        </a:rPr>
                        <a:t>- </a:t>
                      </a:r>
                      <a:r>
                        <a:rPr lang="en-US" sz="1400" dirty="0" smtClean="0">
                          <a:solidFill>
                            <a:srgbClr val="FFFFFF"/>
                          </a:solidFill>
                        </a:rPr>
                        <a:t>Age</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1.71</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9.04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-4.53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0.60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2.00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0.3 to 0.6</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-0.94</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1.29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-0.43</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2.02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Equity 0.6 to 0.3</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-2.49</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1.39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-2.69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2.41</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Mean-reversion</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Momentum</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r>
              <a:tr h="390293">
                <a:tc>
                  <a:txBody>
                    <a:bodyPr/>
                    <a:lstStyle/>
                    <a:p>
                      <a:r>
                        <a:rPr lang="en-US" sz="1400" dirty="0" smtClean="0">
                          <a:solidFill>
                            <a:srgbClr val="FFFFFF"/>
                          </a:solidFill>
                        </a:rPr>
                        <a:t>CPPI</a:t>
                      </a:r>
                      <a:endParaRPr lang="en-US" sz="1400" dirty="0">
                        <a:solidFill>
                          <a:srgbClr val="FFFFFF"/>
                        </a:solidFill>
                      </a:endParaRP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smtClean="0">
                          <a:solidFill>
                            <a:srgbClr val="323C47"/>
                          </a:solidFill>
                        </a:rPr>
                        <a:t>-0.18</a:t>
                      </a:r>
                      <a:endParaRPr lang="en-US" sz="1400" dirty="0">
                        <a:solidFill>
                          <a:srgbClr val="323C47"/>
                        </a:solidFill>
                      </a:endParaRP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0.70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0.10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-1.79</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6.22</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58647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smtClean="0"/>
              <a:t/>
            </a:r>
            <a:br>
              <a:rPr lang="en-US" dirty="0" smtClean="0"/>
            </a:br>
            <a:r>
              <a:rPr lang="en-US" dirty="0" smtClean="0"/>
              <a:t>AGENDA</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323C47"/>
                </a:solidFill>
              </a:rPr>
              <a:t>SORR – A Short Introduction</a:t>
            </a:r>
          </a:p>
          <a:p>
            <a:pPr>
              <a:lnSpc>
                <a:spcPct val="200000"/>
              </a:lnSpc>
            </a:pPr>
            <a:r>
              <a:rPr lang="de-DE" sz="2400" b="1" dirty="0" smtClean="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smtClean="0">
                <a:solidFill>
                  <a:srgbClr val="323C47"/>
                </a:solidFill>
              </a:rPr>
              <a:t>Utility </a:t>
            </a:r>
            <a:r>
              <a:rPr lang="de-DE" sz="2400" b="1" dirty="0" err="1" smtClean="0">
                <a:solidFill>
                  <a:srgbClr val="323C47"/>
                </a:solidFill>
              </a:rPr>
              <a:t>Maximization</a:t>
            </a:r>
            <a:r>
              <a:rPr lang="de-DE" sz="2400" b="1" dirty="0" smtClean="0">
                <a:solidFill>
                  <a:srgbClr val="323C47"/>
                </a:solidFill>
              </a:rPr>
              <a:t> </a:t>
            </a:r>
            <a:r>
              <a:rPr lang="de-DE" sz="2400" b="1" dirty="0" err="1" smtClean="0">
                <a:solidFill>
                  <a:srgbClr val="323C47"/>
                </a:solidFill>
              </a:rPr>
              <a:t>with</a:t>
            </a:r>
            <a:r>
              <a:rPr lang="de-DE" sz="2400" b="1" dirty="0" smtClean="0">
                <a:solidFill>
                  <a:srgbClr val="323C47"/>
                </a:solidFill>
              </a:rPr>
              <a:t> Dynamic </a:t>
            </a:r>
            <a:r>
              <a:rPr lang="de-DE" sz="2400" b="1" dirty="0" err="1" smtClean="0">
                <a:solidFill>
                  <a:srgbClr val="323C47"/>
                </a:solidFill>
              </a:rPr>
              <a:t>Glidepaths</a:t>
            </a:r>
            <a:endParaRPr lang="de-DE" sz="2400" b="1" dirty="0" smtClean="0">
              <a:solidFill>
                <a:srgbClr val="323C47"/>
              </a:solidFill>
            </a:endParaRPr>
          </a:p>
          <a:p>
            <a:pPr>
              <a:lnSpc>
                <a:spcPct val="200000"/>
              </a:lnSpc>
            </a:pPr>
            <a:r>
              <a:rPr lang="de-DE" sz="2400" b="1" dirty="0" smtClean="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smtClean="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30</a:t>
            </a:fld>
            <a:endParaRPr lang="en-US" dirty="0"/>
          </a:p>
        </p:txBody>
      </p:sp>
    </p:spTree>
    <p:extLst>
      <p:ext uri="{BB962C8B-B14F-4D97-AF65-F5344CB8AC3E}">
        <p14:creationId xmlns:p14="http://schemas.microsoft.com/office/powerpoint/2010/main" val="1285278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smtClean="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31</a:t>
            </a:fld>
            <a:endParaRPr lang="en-US" dirty="0"/>
          </a:p>
        </p:txBody>
      </p:sp>
    </p:spTree>
    <p:extLst>
      <p:ext uri="{BB962C8B-B14F-4D97-AF65-F5344CB8AC3E}">
        <p14:creationId xmlns:p14="http://schemas.microsoft.com/office/powerpoint/2010/main" val="2320206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A42036"/>
                </a:solidFill>
              </a:rPr>
              <a:t>SORR – A Short Introduction</a:t>
            </a:r>
          </a:p>
          <a:p>
            <a:pPr>
              <a:lnSpc>
                <a:spcPct val="200000"/>
              </a:lnSpc>
            </a:pPr>
            <a:r>
              <a:rPr lang="de-DE" sz="2400" b="1" dirty="0" smtClean="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What we will not cover</a:t>
            </a:r>
            <a:r>
              <a:rPr lang="en-US" dirty="0" smtClean="0"/>
              <a:t/>
            </a:r>
            <a:br>
              <a:rPr lang="en-US" dirty="0" smtClean="0"/>
            </a:br>
            <a:endParaRPr lang="en-US" b="0" i="1" cap="none" dirty="0">
              <a:solidFill>
                <a:schemeClr val="tx1"/>
              </a:solidFill>
            </a:endParaRPr>
          </a:p>
        </p:txBody>
      </p:sp>
      <p:sp>
        <p:nvSpPr>
          <p:cNvPr id="7" name="TextBox 6"/>
          <p:cNvSpPr txBox="1"/>
          <p:nvPr/>
        </p:nvSpPr>
        <p:spPr>
          <a:xfrm>
            <a:off x="342900" y="1922816"/>
            <a:ext cx="8458200" cy="1585049"/>
          </a:xfrm>
          <a:prstGeom prst="rect">
            <a:avLst/>
          </a:prstGeom>
          <a:noFill/>
        </p:spPr>
        <p:txBody>
          <a:bodyPr wrap="square" rtlCol="0">
            <a:spAutoFit/>
          </a:bodyPr>
          <a:lstStyle/>
          <a:p>
            <a:pPr marL="285750" indent="-285750">
              <a:spcBef>
                <a:spcPts val="1000"/>
              </a:spcBef>
              <a:buFont typeface="Arial" charset="0"/>
              <a:buChar char="•"/>
            </a:pPr>
            <a:r>
              <a:rPr lang="en-US" dirty="0" smtClean="0">
                <a:solidFill>
                  <a:srgbClr val="323C47"/>
                </a:solidFill>
                <a:latin typeface="Arial" charset="0"/>
              </a:rPr>
              <a:t>Insurance policies</a:t>
            </a:r>
          </a:p>
          <a:p>
            <a:pPr marL="285750" indent="-285750">
              <a:spcBef>
                <a:spcPts val="1000"/>
              </a:spcBef>
              <a:buFont typeface="Arial" charset="0"/>
              <a:buChar char="•"/>
            </a:pPr>
            <a:r>
              <a:rPr lang="en-US" dirty="0" smtClean="0">
                <a:solidFill>
                  <a:srgbClr val="323C47"/>
                </a:solidFill>
                <a:latin typeface="Arial" charset="0"/>
              </a:rPr>
              <a:t>Options</a:t>
            </a:r>
          </a:p>
          <a:p>
            <a:pPr marL="285750" indent="-285750">
              <a:spcBef>
                <a:spcPts val="1000"/>
              </a:spcBef>
              <a:buFont typeface="Arial" charset="0"/>
              <a:buChar char="•"/>
            </a:pPr>
            <a:r>
              <a:rPr lang="en-US" dirty="0" smtClean="0">
                <a:solidFill>
                  <a:srgbClr val="323C47"/>
                </a:solidFill>
                <a:latin typeface="Arial" charset="0"/>
              </a:rPr>
              <a:t>Trading on single assets</a:t>
            </a:r>
          </a:p>
          <a:p>
            <a:pPr marL="285750" indent="-285750">
              <a:spcBef>
                <a:spcPts val="1000"/>
              </a:spcBef>
              <a:buFont typeface="Arial" charset="0"/>
              <a:buChar char="•"/>
            </a:pPr>
            <a:r>
              <a:rPr lang="en-US" dirty="0" smtClean="0">
                <a:solidFill>
                  <a:srgbClr val="323C47"/>
                </a:solidFill>
                <a:latin typeface="Arial" charset="0"/>
              </a:rPr>
              <a:t>Other asset classes</a:t>
            </a:r>
            <a:endParaRPr lang="en-US" dirty="0" smtClean="0">
              <a:solidFill>
                <a:srgbClr val="323C47"/>
              </a:solidFill>
              <a:latin typeface="Arial" charset="0"/>
            </a:endParaRPr>
          </a:p>
        </p:txBody>
      </p:sp>
    </p:spTree>
    <p:extLst>
      <p:ext uri="{BB962C8B-B14F-4D97-AF65-F5344CB8AC3E}">
        <p14:creationId xmlns:p14="http://schemas.microsoft.com/office/powerpoint/2010/main" val="24801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Impact of SORR</a:t>
            </a:r>
            <a:br>
              <a:rPr lang="en-US" dirty="0" smtClean="0"/>
            </a:br>
            <a:endParaRPr lang="en-US" b="0" i="1" cap="none" dirty="0">
              <a:solidFill>
                <a:schemeClr val="tx1"/>
              </a:solidFill>
            </a:endParaRPr>
          </a:p>
        </p:txBody>
      </p:sp>
      <p:grpSp>
        <p:nvGrpSpPr>
          <p:cNvPr id="10" name="Group 9"/>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smtClean="0">
                  <a:solidFill>
                    <a:srgbClr val="323C47"/>
                  </a:solidFill>
                  <a:latin typeface="Arial" charset="0"/>
                </a:rPr>
                <a:t>Sequence of return risk (</a:t>
              </a:r>
              <a:r>
                <a:rPr lang="de-DE" sz="1600" dirty="0" smtClean="0">
                  <a:solidFill>
                    <a:srgbClr val="323C47"/>
                  </a:solidFill>
                  <a:latin typeface="Arial" charset="0"/>
                </a:rPr>
                <a:t>SORR) refers to the risk an investor is exposed to due to possible changes in the order in which returns occur.</a:t>
              </a:r>
              <a:endParaRPr lang="en-US" sz="1600" dirty="0" smtClean="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210342"/>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Returns are same in all scenarios</a:t>
              </a:r>
            </a:p>
            <a:p>
              <a:pPr marL="285750" indent="-285750">
                <a:lnSpc>
                  <a:spcPct val="150000"/>
                </a:lnSpc>
                <a:buFont typeface="Arial" charset="0"/>
                <a:buChar char="•"/>
              </a:pPr>
              <a:r>
                <a:rPr lang="en-US" sz="1400" dirty="0" smtClean="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smtClean="0">
                  <a:solidFill>
                    <a:srgbClr val="323C47"/>
                  </a:solidFill>
                  <a:latin typeface="Arial" charset="0"/>
                </a:rPr>
                <a:t>Distribution of wealth:</a:t>
              </a:r>
            </a:p>
            <a:p>
              <a:pPr>
                <a:lnSpc>
                  <a:spcPct val="150000"/>
                </a:lnSpc>
                <a:tabLst>
                  <a:tab pos="395288" algn="l"/>
                </a:tabLst>
              </a:pPr>
              <a:r>
                <a:rPr lang="en-US" sz="1400" dirty="0" smtClean="0">
                  <a:solidFill>
                    <a:srgbClr val="323C47"/>
                  </a:solidFill>
                  <a:latin typeface="Arial" charset="0"/>
                </a:rPr>
                <a:t>	30% equity / 70% fixed income</a:t>
              </a:r>
            </a:p>
          </p:txBody>
        </p:sp>
      </p:grpSp>
      <p:grpSp>
        <p:nvGrpSpPr>
          <p:cNvPr id="16" name="Group 15"/>
          <p:cNvGrpSpPr/>
          <p:nvPr/>
        </p:nvGrpSpPr>
        <p:grpSpPr>
          <a:xfrm>
            <a:off x="5364400" y="4198772"/>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smtClean="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smtClean="0">
                  <a:solidFill>
                    <a:srgbClr val="323C47"/>
                  </a:solidFill>
                  <a:latin typeface="Arial" charset="0"/>
                </a:rPr>
                <a:t>Sequence of returns matter</a:t>
              </a:r>
            </a:p>
            <a:p>
              <a:pPr marL="285750" indent="-285750">
                <a:lnSpc>
                  <a:spcPct val="150000"/>
                </a:lnSpc>
                <a:buFont typeface="Arial" charset="0"/>
                <a:buChar char="•"/>
              </a:pPr>
              <a:r>
                <a:rPr lang="en-US" sz="1400" dirty="0" smtClean="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smtClean="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39391"/>
            <a:ext cx="3962400" cy="3543300"/>
          </a:xfrm>
          <a:prstGeom prst="rect">
            <a:avLst/>
          </a:prstGeom>
        </p:spPr>
      </p:pic>
    </p:spTree>
    <p:extLst>
      <p:ext uri="{BB962C8B-B14F-4D97-AF65-F5344CB8AC3E}">
        <p14:creationId xmlns:p14="http://schemas.microsoft.com/office/powerpoint/2010/main" val="140085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smtClean="0">
                <a:solidFill>
                  <a:srgbClr val="CAC8C8"/>
                </a:solidFill>
              </a:rPr>
              <a:t>SORR – A Short Introduction</a:t>
            </a:r>
          </a:p>
          <a:p>
            <a:pPr>
              <a:lnSpc>
                <a:spcPct val="200000"/>
              </a:lnSpc>
            </a:pPr>
            <a:r>
              <a:rPr lang="de-DE" sz="2400" b="1" dirty="0" smtClean="0">
                <a:solidFill>
                  <a:srgbClr val="A42036"/>
                </a:solidFill>
              </a:rPr>
              <a:t>Methodology</a:t>
            </a:r>
          </a:p>
          <a:p>
            <a:pPr>
              <a:lnSpc>
                <a:spcPct val="200000"/>
              </a:lnSpc>
            </a:pPr>
            <a:r>
              <a:rPr lang="de-DE" sz="2400" b="1" dirty="0" smtClean="0">
                <a:solidFill>
                  <a:srgbClr val="CAC8C8"/>
                </a:solidFill>
              </a:rPr>
              <a:t>Utility </a:t>
            </a:r>
            <a:r>
              <a:rPr lang="de-DE" sz="2400" b="1" dirty="0" err="1" smtClean="0">
                <a:solidFill>
                  <a:srgbClr val="CAC8C8"/>
                </a:solidFill>
              </a:rPr>
              <a:t>Maximization</a:t>
            </a:r>
            <a:r>
              <a:rPr lang="de-DE" sz="2400" b="1" dirty="0" smtClean="0">
                <a:solidFill>
                  <a:srgbClr val="CAC8C8"/>
                </a:solidFill>
              </a:rPr>
              <a:t> </a:t>
            </a:r>
            <a:r>
              <a:rPr lang="de-DE" sz="2400" b="1" dirty="0" err="1" smtClean="0">
                <a:solidFill>
                  <a:srgbClr val="CAC8C8"/>
                </a:solidFill>
              </a:rPr>
              <a:t>with</a:t>
            </a:r>
            <a:r>
              <a:rPr lang="de-DE" sz="2400" b="1" dirty="0" smtClean="0">
                <a:solidFill>
                  <a:srgbClr val="CAC8C8"/>
                </a:solidFill>
              </a:rPr>
              <a:t> </a:t>
            </a:r>
            <a:r>
              <a:rPr lang="de-DE" sz="2400" b="1" dirty="0" err="1" smtClean="0">
                <a:solidFill>
                  <a:srgbClr val="CAC8C8"/>
                </a:solidFill>
              </a:rPr>
              <a:t>Static</a:t>
            </a:r>
            <a:r>
              <a:rPr lang="de-DE" sz="2400" b="1" dirty="0" smtClean="0">
                <a:solidFill>
                  <a:srgbClr val="CAC8C8"/>
                </a:solidFill>
              </a:rPr>
              <a:t> </a:t>
            </a:r>
            <a:r>
              <a:rPr lang="de-DE" sz="2400" b="1" dirty="0" err="1" smtClean="0">
                <a:solidFill>
                  <a:srgbClr val="CAC8C8"/>
                </a:solidFill>
              </a:rPr>
              <a:t>Glidepaths</a:t>
            </a:r>
            <a:endParaRPr lang="de-DE" sz="2400" b="1" dirty="0" smtClean="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smtClean="0">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steps to follow</a:t>
            </a:r>
            <a:br>
              <a:rPr lang="en-US" dirty="0" smtClean="0"/>
            </a:br>
            <a:endParaRPr lang="en-US" b="0" i="1" cap="none" dirty="0">
              <a:solidFill>
                <a:schemeClr val="tx1"/>
              </a:solidFill>
            </a:endParaRPr>
          </a:p>
        </p:txBody>
      </p:sp>
      <p:grpSp>
        <p:nvGrpSpPr>
          <p:cNvPr id="10" name="Group 9"/>
          <p:cNvGrpSpPr/>
          <p:nvPr/>
        </p:nvGrpSpPr>
        <p:grpSpPr>
          <a:xfrm>
            <a:off x="419100" y="2121366"/>
            <a:ext cx="8382000" cy="406400"/>
            <a:chOff x="419100" y="2121366"/>
            <a:chExt cx="8382000" cy="406400"/>
          </a:xfrm>
        </p:grpSpPr>
        <p:sp>
          <p:nvSpPr>
            <p:cNvPr id="7" name="TextBox 6"/>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Definition of SORR</a:t>
              </a:r>
              <a:endParaRPr lang="en-US" sz="2000" dirty="0" smtClean="0">
                <a:solidFill>
                  <a:srgbClr val="FFFFFF"/>
                </a:solidFill>
                <a:latin typeface="Arial" charset="0"/>
              </a:endParaRPr>
            </a:p>
          </p:txBody>
        </p:sp>
        <p:sp>
          <p:nvSpPr>
            <p:cNvPr id="9" name="Oval 8"/>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1</a:t>
              </a:r>
              <a:endParaRPr lang="en-US" b="1" dirty="0">
                <a:solidFill>
                  <a:srgbClr val="FFFFFF"/>
                </a:solidFill>
              </a:endParaRPr>
            </a:p>
          </p:txBody>
        </p:sp>
      </p:grpSp>
      <p:sp>
        <p:nvSpPr>
          <p:cNvPr id="11" name="Down Arrow 10"/>
          <p:cNvSpPr/>
          <p:nvPr/>
        </p:nvSpPr>
        <p:spPr>
          <a:xfrm>
            <a:off x="4296029" y="257385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19100" y="3293035"/>
            <a:ext cx="8382000" cy="406400"/>
            <a:chOff x="419100" y="2121366"/>
            <a:chExt cx="8382000" cy="406400"/>
          </a:xfrm>
        </p:grpSpPr>
        <p:sp>
          <p:nvSpPr>
            <p:cNvPr id="16" name="TextBox 15"/>
            <p:cNvSpPr txBox="1"/>
            <p:nvPr/>
          </p:nvSpPr>
          <p:spPr>
            <a:xfrm>
              <a:off x="939800" y="2121366"/>
              <a:ext cx="78613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Simulate Return Paths</a:t>
              </a:r>
              <a:endParaRPr lang="en-US" sz="2000" dirty="0" smtClean="0">
                <a:solidFill>
                  <a:srgbClr val="FFFFFF"/>
                </a:solidFill>
                <a:latin typeface="Arial" charset="0"/>
              </a:endParaRPr>
            </a:p>
          </p:txBody>
        </p:sp>
        <p:sp>
          <p:nvSpPr>
            <p:cNvPr id="17" name="Oval 16"/>
            <p:cNvSpPr/>
            <p:nvPr/>
          </p:nvSpPr>
          <p:spPr>
            <a:xfrm>
              <a:off x="419100" y="2121366"/>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2</a:t>
              </a:r>
              <a:endParaRPr lang="en-US" b="1" dirty="0">
                <a:solidFill>
                  <a:srgbClr val="FFFFFF"/>
                </a:solidFill>
              </a:endParaRPr>
            </a:p>
          </p:txBody>
        </p:sp>
      </p:grpSp>
      <p:sp>
        <p:nvSpPr>
          <p:cNvPr id="18" name="Down Arrow 17"/>
          <p:cNvSpPr/>
          <p:nvPr/>
        </p:nvSpPr>
        <p:spPr>
          <a:xfrm>
            <a:off x="24227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19100" y="4464704"/>
            <a:ext cx="8382000" cy="406400"/>
            <a:chOff x="419100" y="4446638"/>
            <a:chExt cx="8382000" cy="406400"/>
          </a:xfrm>
        </p:grpSpPr>
        <p:sp>
          <p:nvSpPr>
            <p:cNvPr id="20" name="TextBox 19"/>
            <p:cNvSpPr txBox="1"/>
            <p:nvPr/>
          </p:nvSpPr>
          <p:spPr>
            <a:xfrm>
              <a:off x="939800" y="4446638"/>
              <a:ext cx="35941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(Static)</a:t>
              </a:r>
              <a:endParaRPr lang="en-US" sz="2000" dirty="0">
                <a:solidFill>
                  <a:srgbClr val="FFFFFF"/>
                </a:solidFill>
                <a:latin typeface="Arial" charset="0"/>
              </a:endParaRPr>
            </a:p>
          </p:txBody>
        </p:sp>
        <p:sp>
          <p:nvSpPr>
            <p:cNvPr id="21" name="Oval 20"/>
            <p:cNvSpPr/>
            <p:nvPr/>
          </p:nvSpPr>
          <p:spPr>
            <a:xfrm>
              <a:off x="419100" y="4446638"/>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smtClean="0">
                  <a:solidFill>
                    <a:srgbClr val="FFFFFF"/>
                  </a:solidFill>
                </a:rPr>
                <a:t>3</a:t>
              </a:r>
              <a:endParaRPr lang="en-US" b="1" dirty="0">
                <a:solidFill>
                  <a:srgbClr val="FFFFFF"/>
                </a:solidFill>
              </a:endParaRPr>
            </a:p>
          </p:txBody>
        </p:sp>
        <p:sp>
          <p:nvSpPr>
            <p:cNvPr id="22" name="TextBox 21"/>
            <p:cNvSpPr txBox="1"/>
            <p:nvPr/>
          </p:nvSpPr>
          <p:spPr>
            <a:xfrm>
              <a:off x="4648200" y="4446638"/>
              <a:ext cx="4152900" cy="400110"/>
            </a:xfrm>
            <a:prstGeom prst="rect">
              <a:avLst/>
            </a:prstGeom>
            <a:solidFill>
              <a:srgbClr val="A42036"/>
            </a:solidFill>
          </p:spPr>
          <p:txBody>
            <a:bodyPr wrap="square" rtlCol="0">
              <a:spAutoFit/>
            </a:bodyPr>
            <a:lstStyle/>
            <a:p>
              <a:r>
                <a:rPr lang="de-DE" sz="2000" dirty="0" smtClean="0">
                  <a:solidFill>
                    <a:srgbClr val="FFFFFF"/>
                  </a:solidFill>
                  <a:latin typeface="Arial" charset="0"/>
                </a:rPr>
                <a:t>Glidepaths (Dynamic)</a:t>
              </a:r>
              <a:endParaRPr lang="en-US" sz="2000" dirty="0">
                <a:solidFill>
                  <a:srgbClr val="FFFFFF"/>
                </a:solidFill>
                <a:latin typeface="Arial" charset="0"/>
              </a:endParaRPr>
            </a:p>
          </p:txBody>
        </p:sp>
      </p:grpSp>
      <p:sp>
        <p:nvSpPr>
          <p:cNvPr id="23" name="Down Arrow 22"/>
          <p:cNvSpPr/>
          <p:nvPr/>
        </p:nvSpPr>
        <p:spPr>
          <a:xfrm>
            <a:off x="6410579" y="3745520"/>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419100" y="5636372"/>
            <a:ext cx="8382000" cy="406400"/>
            <a:chOff x="419100" y="5636372"/>
            <a:chExt cx="8382000" cy="406400"/>
          </a:xfrm>
        </p:grpSpPr>
        <p:sp>
          <p:nvSpPr>
            <p:cNvPr id="25" name="TextBox 24"/>
            <p:cNvSpPr txBox="1"/>
            <p:nvPr/>
          </p:nvSpPr>
          <p:spPr>
            <a:xfrm>
              <a:off x="939800" y="5636372"/>
              <a:ext cx="7861300" cy="400110"/>
            </a:xfrm>
            <a:prstGeom prst="rect">
              <a:avLst/>
            </a:prstGeom>
            <a:solidFill>
              <a:srgbClr val="A42036"/>
            </a:solidFill>
          </p:spPr>
          <p:txBody>
            <a:bodyPr wrap="square" rtlCol="0">
              <a:spAutoFit/>
            </a:bodyPr>
            <a:lstStyle/>
            <a:p>
              <a:r>
                <a:rPr lang="de-DE" sz="2000" dirty="0" err="1" smtClean="0">
                  <a:solidFill>
                    <a:srgbClr val="FFFFFF"/>
                  </a:solidFill>
                  <a:latin typeface="Arial" charset="0"/>
                </a:rPr>
                <a:t>Maximize</a:t>
              </a:r>
              <a:r>
                <a:rPr lang="de-DE" sz="2000" dirty="0" smtClean="0">
                  <a:solidFill>
                    <a:srgbClr val="FFFFFF"/>
                  </a:solidFill>
                  <a:latin typeface="Arial" charset="0"/>
                </a:rPr>
                <a:t> Utility </a:t>
              </a:r>
              <a:r>
                <a:rPr lang="de-DE" sz="2000" dirty="0" err="1" smtClean="0">
                  <a:solidFill>
                    <a:srgbClr val="FFFFFF"/>
                  </a:solidFill>
                  <a:latin typeface="Arial" charset="0"/>
                </a:rPr>
                <a:t>Coverate</a:t>
              </a:r>
              <a:r>
                <a:rPr lang="de-DE" sz="2000" dirty="0" smtClean="0">
                  <a:solidFill>
                    <a:srgbClr val="FFFFFF"/>
                  </a:solidFill>
                  <a:latin typeface="Arial" charset="0"/>
                </a:rPr>
                <a:t> Ratio (vs. Wealth)</a:t>
              </a:r>
              <a:endParaRPr lang="en-US" sz="2000" dirty="0">
                <a:solidFill>
                  <a:srgbClr val="FFFFFF"/>
                </a:solidFill>
                <a:latin typeface="Arial" charset="0"/>
              </a:endParaRPr>
            </a:p>
          </p:txBody>
        </p:sp>
        <p:sp>
          <p:nvSpPr>
            <p:cNvPr id="26" name="Oval 25"/>
            <p:cNvSpPr/>
            <p:nvPr/>
          </p:nvSpPr>
          <p:spPr>
            <a:xfrm>
              <a:off x="419100" y="5636372"/>
              <a:ext cx="406400" cy="406400"/>
            </a:xfrm>
            <a:prstGeom prst="ellipse">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b="1" dirty="0">
                  <a:solidFill>
                    <a:srgbClr val="FFFFFF"/>
                  </a:solidFill>
                </a:rPr>
                <a:t>4</a:t>
              </a:r>
              <a:endParaRPr lang="en-US" b="1" dirty="0">
                <a:solidFill>
                  <a:srgbClr val="FFFFFF"/>
                </a:solidFill>
              </a:endParaRPr>
            </a:p>
          </p:txBody>
        </p:sp>
      </p:grpSp>
      <p:sp>
        <p:nvSpPr>
          <p:cNvPr id="29" name="Down Arrow 28"/>
          <p:cNvSpPr/>
          <p:nvPr/>
        </p:nvSpPr>
        <p:spPr>
          <a:xfrm>
            <a:off x="4265059" y="4917188"/>
            <a:ext cx="628142" cy="673100"/>
          </a:xfrm>
          <a:prstGeom prst="downArrow">
            <a:avLst/>
          </a:prstGeom>
          <a:solidFill>
            <a:srgbClr val="A42036"/>
          </a:solidFill>
          <a:ln>
            <a:solidFill>
              <a:srgbClr val="A420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1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
            </a:r>
            <a:br>
              <a:rPr lang="en-US" dirty="0" smtClean="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smtClean="0"/>
              <a:t/>
            </a:r>
            <a:br>
              <a:rPr lang="en-US" dirty="0" smtClean="0"/>
            </a:br>
            <a:r>
              <a:rPr lang="en-US" dirty="0" smtClean="0"/>
              <a:t>Definition of SORR</a:t>
            </a:r>
            <a:br>
              <a:rPr lang="en-US" dirty="0" smtClean="0"/>
            </a:br>
            <a:endParaRPr lang="en-US" b="0" i="1" cap="none" dirty="0">
              <a:solidFill>
                <a:schemeClr val="tx1"/>
              </a:solidFill>
            </a:endParaRPr>
          </a:p>
        </p:txBody>
      </p:sp>
      <p:grpSp>
        <p:nvGrpSpPr>
          <p:cNvPr id="6" name="Group 5"/>
          <p:cNvGrpSpPr/>
          <p:nvPr/>
        </p:nvGrpSpPr>
        <p:grpSpPr>
          <a:xfrm>
            <a:off x="342900" y="1613535"/>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smtClean="0">
                  <a:solidFill>
                    <a:srgbClr val="323C47"/>
                  </a:solidFill>
                  <a:latin typeface="Arial" charset="0"/>
                </a:rPr>
                <a:t>To maximize our object function, we first need to define our SORR measure. SORR has no defined metric in the literature.</a:t>
              </a:r>
              <a:endParaRPr lang="en-US" sz="1600" dirty="0" smtClean="0">
                <a:solidFill>
                  <a:srgbClr val="323C47"/>
                </a:solidFill>
                <a:latin typeface="Arial" charset="0"/>
              </a:endParaRPr>
            </a:p>
          </p:txBody>
        </p:sp>
        <p:cxnSp>
          <p:nvCxnSpPr>
            <p:cNvPr id="8" name="Straight Connector 7"/>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392524"/>
                <a:ext cx="8458200"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323C47"/>
                          </a:solidFill>
                          <a:latin typeface="Cambria Math" panose="02040503050406030204" pitchFamily="18" charset="0"/>
                        </a:rPr>
                        <m:t>𝑆𝑂𝑅𝑅</m:t>
                      </m:r>
                      <m:r>
                        <a:rPr lang="de-DE" b="0" i="1" smtClean="0">
                          <a:solidFill>
                            <a:srgbClr val="323C47"/>
                          </a:solidFill>
                          <a:latin typeface="Cambria Math" panose="02040503050406030204" pitchFamily="18" charset="0"/>
                        </a:rPr>
                        <m:t>= </m:t>
                      </m:r>
                      <m:f>
                        <m:fPr>
                          <m:ctrlPr>
                            <a:rPr lang="de-DE" b="0" i="1" smtClean="0">
                              <a:solidFill>
                                <a:srgbClr val="323C47"/>
                              </a:solidFill>
                              <a:latin typeface="Cambria Math" charset="0"/>
                            </a:rPr>
                          </m:ctrlPr>
                        </m:fPr>
                        <m:num>
                          <m:r>
                            <a:rPr lang="de-DE" b="0" i="1" smtClean="0">
                              <a:solidFill>
                                <a:srgbClr val="323C47"/>
                              </a:solidFill>
                              <a:latin typeface="Cambria Math" charset="0"/>
                            </a:rPr>
                            <m:t>𝑁</m:t>
                          </m:r>
                        </m:num>
                        <m:den>
                          <m:r>
                            <a:rPr lang="de-DE" b="0" i="1" smtClean="0">
                              <a:solidFill>
                                <a:srgbClr val="323C47"/>
                              </a:solidFill>
                              <a:latin typeface="Cambria Math" charset="0"/>
                            </a:rPr>
                            <m:t>10</m:t>
                          </m:r>
                        </m:den>
                      </m:f>
                    </m:oMath>
                  </m:oMathPara>
                </a14:m>
                <a:endParaRPr lang="en-US" dirty="0" smtClean="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392524"/>
                <a:ext cx="8458200" cy="609077"/>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3661778"/>
            <a:ext cx="8458200" cy="1231106"/>
          </a:xfrm>
          <a:prstGeom prst="rect">
            <a:avLst/>
          </a:prstGeom>
          <a:noFill/>
        </p:spPr>
        <p:txBody>
          <a:bodyPr wrap="square" rtlCol="0">
            <a:spAutoFit/>
          </a:bodyPr>
          <a:lstStyle/>
          <a:p>
            <a:r>
              <a:rPr lang="de-DE" sz="1600" dirty="0" smtClean="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smtClean="0">
                <a:solidFill>
                  <a:srgbClr val="323C47"/>
                </a:solidFill>
                <a:latin typeface="Arial" charset="0"/>
              </a:rPr>
              <a:t>Compounded return in first 10 years explains 77% of final </a:t>
            </a:r>
            <a:r>
              <a:rPr lang="de-DE" sz="1600" dirty="0" err="1" smtClean="0">
                <a:solidFill>
                  <a:srgbClr val="323C47"/>
                </a:solidFill>
                <a:latin typeface="Arial" charset="0"/>
              </a:rPr>
              <a:t>retirement</a:t>
            </a:r>
            <a:r>
              <a:rPr lang="de-DE" sz="1600" dirty="0" smtClean="0">
                <a:solidFill>
                  <a:srgbClr val="323C47"/>
                </a:solidFill>
                <a:latin typeface="Arial" charset="0"/>
              </a:rPr>
              <a:t> </a:t>
            </a:r>
            <a:r>
              <a:rPr lang="de-DE" sz="1600" dirty="0" err="1" smtClean="0">
                <a:solidFill>
                  <a:srgbClr val="323C47"/>
                </a:solidFill>
                <a:latin typeface="Arial" charset="0"/>
              </a:rPr>
              <a:t>outcome</a:t>
            </a:r>
            <a:r>
              <a:rPr lang="de-DE" sz="1600" baseline="30000" dirty="0" smtClean="0">
                <a:solidFill>
                  <a:srgbClr val="323C47"/>
                </a:solidFill>
                <a:latin typeface="Arial" charset="0"/>
              </a:rPr>
              <a:t>(1)</a:t>
            </a:r>
            <a:endParaRPr lang="en-US" sz="1600" dirty="0" smtClean="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smtClean="0">
                <a:solidFill>
                  <a:srgbClr val="1B202F"/>
                </a:solidFill>
                <a:latin typeface="Arial" charset="0"/>
              </a:rPr>
              <a:t>Notes: (1) Pfau, W. D. (2013), </a:t>
            </a:r>
            <a:r>
              <a:rPr lang="de-DE" sz="1000" i="1" dirty="0" smtClean="0">
                <a:solidFill>
                  <a:srgbClr val="1B202F"/>
                </a:solidFill>
                <a:latin typeface="Arial" charset="0"/>
              </a:rPr>
              <a:t> The Lifetime Sequence of Returns: A Retirement Planning Conundrum, </a:t>
            </a:r>
            <a:r>
              <a:rPr lang="de-DE" sz="1000" dirty="0" smtClean="0">
                <a:solidFill>
                  <a:srgbClr val="1B202F"/>
                </a:solidFill>
                <a:latin typeface="Arial" charset="0"/>
              </a:rPr>
              <a:t>p. 6. </a:t>
            </a:r>
            <a:endParaRPr lang="en-US" sz="1000" dirty="0" smtClean="0">
              <a:solidFill>
                <a:srgbClr val="1B202F"/>
              </a:solidFill>
              <a:latin typeface="Arial" charset="0"/>
            </a:endParaRPr>
          </a:p>
        </p:txBody>
      </p:sp>
      <p:sp>
        <p:nvSpPr>
          <p:cNvPr id="13" name="TextBox 12"/>
          <p:cNvSpPr txBox="1"/>
          <p:nvPr/>
        </p:nvSpPr>
        <p:spPr>
          <a:xfrm>
            <a:off x="342900" y="3131457"/>
            <a:ext cx="8442325" cy="338554"/>
          </a:xfrm>
          <a:prstGeom prst="rect">
            <a:avLst/>
          </a:prstGeom>
          <a:noFill/>
        </p:spPr>
        <p:txBody>
          <a:bodyPr wrap="square" rtlCol="0">
            <a:spAutoFit/>
          </a:bodyPr>
          <a:lstStyle/>
          <a:p>
            <a:r>
              <a:rPr lang="de-DE" sz="1600" dirty="0" err="1">
                <a:solidFill>
                  <a:srgbClr val="323C47"/>
                </a:solidFill>
                <a:latin typeface="Arial" charset="0"/>
              </a:rPr>
              <a:t>w</a:t>
            </a:r>
            <a:r>
              <a:rPr lang="de-DE" sz="1600" dirty="0" err="1" smtClean="0">
                <a:solidFill>
                  <a:srgbClr val="323C47"/>
                </a:solidFill>
                <a:latin typeface="Arial" charset="0"/>
              </a:rPr>
              <a:t>here</a:t>
            </a:r>
            <a:r>
              <a:rPr lang="de-DE" sz="1600" dirty="0" smtClean="0">
                <a:solidFill>
                  <a:srgbClr val="323C47"/>
                </a:solidFill>
                <a:latin typeface="Arial" charset="0"/>
              </a:rPr>
              <a:t> </a:t>
            </a:r>
            <a:r>
              <a:rPr lang="de-DE" sz="1600" i="1" dirty="0">
                <a:solidFill>
                  <a:srgbClr val="323C47"/>
                </a:solidFill>
                <a:latin typeface="Arial" charset="0"/>
              </a:rPr>
              <a:t>N</a:t>
            </a:r>
            <a:r>
              <a:rPr lang="de-DE" sz="1600" i="1" dirty="0" smtClean="0">
                <a:solidFill>
                  <a:srgbClr val="323C47"/>
                </a:solidFill>
                <a:latin typeface="Arial" charset="0"/>
              </a:rPr>
              <a:t> </a:t>
            </a:r>
            <a:r>
              <a:rPr lang="de-DE" sz="1600" dirty="0" err="1" smtClean="0">
                <a:solidFill>
                  <a:srgbClr val="323C47"/>
                </a:solidFill>
                <a:latin typeface="Arial" charset="0"/>
              </a:rPr>
              <a:t>denotes</a:t>
            </a:r>
            <a:r>
              <a:rPr lang="de-DE" sz="1600" dirty="0" smtClean="0">
                <a:solidFill>
                  <a:srgbClr val="323C47"/>
                </a:solidFill>
                <a:latin typeface="Arial" charset="0"/>
              </a:rPr>
              <a:t> </a:t>
            </a:r>
            <a:r>
              <a:rPr lang="de-DE" sz="1600" dirty="0" err="1" smtClean="0">
                <a:solidFill>
                  <a:srgbClr val="323C47"/>
                </a:solidFill>
                <a:latin typeface="Arial" charset="0"/>
              </a:rPr>
              <a:t>the</a:t>
            </a:r>
            <a:r>
              <a:rPr lang="de-DE" sz="1600" dirty="0" smtClean="0">
                <a:solidFill>
                  <a:srgbClr val="323C47"/>
                </a:solidFill>
                <a:latin typeface="Arial" charset="0"/>
              </a:rPr>
              <a:t> </a:t>
            </a:r>
            <a:r>
              <a:rPr lang="de-DE" sz="1600" dirty="0" err="1" smtClean="0">
                <a:solidFill>
                  <a:srgbClr val="323C47"/>
                </a:solidFill>
                <a:latin typeface="Arial" charset="0"/>
              </a:rPr>
              <a:t>number</a:t>
            </a:r>
            <a:r>
              <a:rPr lang="de-DE" sz="1600" dirty="0" smtClean="0">
                <a:solidFill>
                  <a:srgbClr val="323C47"/>
                </a:solidFill>
                <a:latin typeface="Arial" charset="0"/>
              </a:rPr>
              <a:t> </a:t>
            </a:r>
            <a:r>
              <a:rPr lang="de-DE" sz="1600" dirty="0" err="1" smtClean="0">
                <a:solidFill>
                  <a:srgbClr val="323C47"/>
                </a:solidFill>
                <a:latin typeface="Arial" charset="0"/>
              </a:rPr>
              <a:t>of</a:t>
            </a:r>
            <a:r>
              <a:rPr lang="de-DE" sz="1600" dirty="0" smtClean="0">
                <a:solidFill>
                  <a:srgbClr val="323C47"/>
                </a:solidFill>
                <a:latin typeface="Arial" charset="0"/>
              </a:rPr>
              <a:t> </a:t>
            </a:r>
            <a:r>
              <a:rPr lang="de-DE" sz="1600" dirty="0" err="1" smtClean="0">
                <a:solidFill>
                  <a:srgbClr val="323C47"/>
                </a:solidFill>
                <a:latin typeface="Arial" charset="0"/>
              </a:rPr>
              <a:t>returns</a:t>
            </a:r>
            <a:r>
              <a:rPr lang="de-DE" sz="1600" dirty="0" smtClean="0">
                <a:solidFill>
                  <a:srgbClr val="323C47"/>
                </a:solidFill>
                <a:latin typeface="Arial" charset="0"/>
              </a:rPr>
              <a:t> in </a:t>
            </a:r>
            <a:r>
              <a:rPr lang="de-DE" sz="1600" dirty="0" err="1" smtClean="0">
                <a:solidFill>
                  <a:srgbClr val="323C47"/>
                </a:solidFill>
                <a:latin typeface="Arial" charset="0"/>
              </a:rPr>
              <a:t>worst</a:t>
            </a:r>
            <a:r>
              <a:rPr lang="de-DE" sz="1600" dirty="0" smtClean="0">
                <a:solidFill>
                  <a:srgbClr val="323C47"/>
                </a:solidFill>
                <a:latin typeface="Arial" charset="0"/>
              </a:rPr>
              <a:t> </a:t>
            </a:r>
            <a:r>
              <a:rPr lang="de-DE" sz="1600" dirty="0" err="1" smtClean="0">
                <a:solidFill>
                  <a:srgbClr val="323C47"/>
                </a:solidFill>
                <a:latin typeface="Arial" charset="0"/>
              </a:rPr>
              <a:t>third</a:t>
            </a:r>
            <a:r>
              <a:rPr lang="de-DE" sz="1600" dirty="0" smtClean="0">
                <a:solidFill>
                  <a:srgbClr val="323C47"/>
                </a:solidFill>
                <a:latin typeface="Arial" charset="0"/>
              </a:rPr>
              <a:t>. </a:t>
            </a:r>
            <a:endParaRPr lang="en-US" sz="1600" dirty="0" smtClean="0">
              <a:solidFill>
                <a:srgbClr val="323C47"/>
              </a:solidFill>
              <a:latin typeface="Arial" charset="0"/>
            </a:endParaRPr>
          </a:p>
        </p:txBody>
      </p:sp>
    </p:spTree>
    <p:extLst>
      <p:ext uri="{BB962C8B-B14F-4D97-AF65-F5344CB8AC3E}">
        <p14:creationId xmlns:p14="http://schemas.microsoft.com/office/powerpoint/2010/main" val="48877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1593</TotalTime>
  <Words>1295</Words>
  <Application>Microsoft Macintosh PowerPoint</Application>
  <PresentationFormat>On-screen Show (4:3)</PresentationFormat>
  <Paragraphs>383</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198</cp:revision>
  <cp:lastPrinted>2018-11-28T05:27:32Z</cp:lastPrinted>
  <dcterms:created xsi:type="dcterms:W3CDTF">2017-11-09T02:03:55Z</dcterms:created>
  <dcterms:modified xsi:type="dcterms:W3CDTF">2018-11-28T19:37:41Z</dcterms:modified>
</cp:coreProperties>
</file>